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4" r:id="rId146"/>
  </p:sldIdLst>
  <p:sldSz cx="9144000" cy="5143500" type="screen16x9"/>
  <p:notesSz cx="9144000" cy="51435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48"/>
    <p:restoredTop sz="94757"/>
  </p:normalViewPr>
  <p:slideViewPr>
    <p:cSldViewPr>
      <p:cViewPr varScale="1">
        <p:scale>
          <a:sx n="143" d="100"/>
          <a:sy n="143" d="100"/>
        </p:scale>
        <p:origin x="208" y="7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C00000"/>
                </a:solidFill>
                <a:latin typeface="Heiti SC"/>
                <a:cs typeface="Heiti S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34339" y="1747733"/>
            <a:ext cx="3100070" cy="2840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FZLTZHB--B51-0"/>
                <a:cs typeface="FZLTZHB--B51-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6424" y="571042"/>
            <a:ext cx="7131151" cy="53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4779" y="1358321"/>
            <a:ext cx="8854440" cy="3582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C00000"/>
                </a:solidFill>
                <a:latin typeface="Heiti SC"/>
                <a:cs typeface="Heiti S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501586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第</a:t>
            </a:r>
            <a:r>
              <a:rPr sz="3200" spc="100" dirty="0">
                <a:latin typeface="Arial"/>
                <a:cs typeface="Arial"/>
              </a:rPr>
              <a:t>2</a:t>
            </a:r>
            <a:r>
              <a:rPr sz="3200" spc="5" dirty="0">
                <a:latin typeface="Arial Unicode MS"/>
                <a:cs typeface="Arial Unicode MS"/>
              </a:rPr>
              <a:t>章</a:t>
            </a:r>
            <a:r>
              <a:rPr sz="3200" spc="45" dirty="0">
                <a:latin typeface="Arial Unicode MS"/>
                <a:cs typeface="Arial Unicode MS"/>
              </a:rPr>
              <a:t> </a:t>
            </a:r>
            <a:r>
              <a:rPr sz="3200" spc="100" dirty="0">
                <a:latin typeface="Arial"/>
                <a:cs typeface="Arial"/>
              </a:rPr>
              <a:t>Pyth</a:t>
            </a:r>
            <a:r>
              <a:rPr sz="3200" spc="225" dirty="0">
                <a:latin typeface="Arial"/>
                <a:cs typeface="Arial"/>
              </a:rPr>
              <a:t>on</a:t>
            </a:r>
            <a:r>
              <a:rPr sz="3200" spc="5" dirty="0">
                <a:latin typeface="Arial Unicode MS"/>
                <a:cs typeface="Arial Unicode MS"/>
              </a:rPr>
              <a:t>基</a:t>
            </a:r>
            <a:r>
              <a:rPr sz="3200" dirty="0">
                <a:latin typeface="Arial Unicode MS"/>
                <a:cs typeface="Arial Unicode MS"/>
              </a:rPr>
              <a:t>本图形绘制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27580" y="4132329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0297" y="2114042"/>
            <a:ext cx="1187450" cy="1258570"/>
          </a:xfrm>
          <a:custGeom>
            <a:avLst/>
            <a:gdLst/>
            <a:ahLst/>
            <a:cxnLst/>
            <a:rect l="l" t="t" r="r" b="b"/>
            <a:pathLst>
              <a:path w="1187450" h="1258570">
                <a:moveTo>
                  <a:pt x="311875" y="896619"/>
                </a:moveTo>
                <a:lnTo>
                  <a:pt x="269305" y="911859"/>
                </a:lnTo>
                <a:lnTo>
                  <a:pt x="247562" y="918209"/>
                </a:lnTo>
                <a:lnTo>
                  <a:pt x="161397" y="948689"/>
                </a:lnTo>
                <a:lnTo>
                  <a:pt x="121116" y="966469"/>
                </a:lnTo>
                <a:lnTo>
                  <a:pt x="84467" y="988059"/>
                </a:lnTo>
                <a:lnTo>
                  <a:pt x="52775" y="1012189"/>
                </a:lnTo>
                <a:lnTo>
                  <a:pt x="27363" y="1043939"/>
                </a:lnTo>
                <a:lnTo>
                  <a:pt x="9556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29" y="1210309"/>
                </a:lnTo>
                <a:lnTo>
                  <a:pt x="26054" y="1234439"/>
                </a:lnTo>
                <a:lnTo>
                  <a:pt x="32437" y="1247139"/>
                </a:lnTo>
                <a:lnTo>
                  <a:pt x="39392" y="1258570"/>
                </a:lnTo>
                <a:lnTo>
                  <a:pt x="311875" y="1258570"/>
                </a:lnTo>
                <a:lnTo>
                  <a:pt x="311875" y="896619"/>
                </a:lnTo>
                <a:close/>
              </a:path>
              <a:path w="1187450" h="1258570">
                <a:moveTo>
                  <a:pt x="311875" y="580389"/>
                </a:moveTo>
                <a:lnTo>
                  <a:pt x="311875" y="624839"/>
                </a:lnTo>
                <a:lnTo>
                  <a:pt x="316878" y="628650"/>
                </a:lnTo>
                <a:lnTo>
                  <a:pt x="321882" y="629919"/>
                </a:lnTo>
                <a:lnTo>
                  <a:pt x="329410" y="638809"/>
                </a:lnTo>
                <a:lnTo>
                  <a:pt x="334252" y="648969"/>
                </a:lnTo>
                <a:lnTo>
                  <a:pt x="339468" y="659130"/>
                </a:lnTo>
                <a:lnTo>
                  <a:pt x="345188" y="669289"/>
                </a:lnTo>
                <a:lnTo>
                  <a:pt x="351541" y="680719"/>
                </a:lnTo>
                <a:lnTo>
                  <a:pt x="358655" y="693419"/>
                </a:lnTo>
                <a:lnTo>
                  <a:pt x="366660" y="706119"/>
                </a:lnTo>
                <a:lnTo>
                  <a:pt x="372144" y="716280"/>
                </a:lnTo>
                <a:lnTo>
                  <a:pt x="378150" y="726439"/>
                </a:lnTo>
                <a:lnTo>
                  <a:pt x="384612" y="737869"/>
                </a:lnTo>
                <a:lnTo>
                  <a:pt x="391466" y="748030"/>
                </a:lnTo>
                <a:lnTo>
                  <a:pt x="398646" y="759459"/>
                </a:lnTo>
                <a:lnTo>
                  <a:pt x="406086" y="769619"/>
                </a:lnTo>
                <a:lnTo>
                  <a:pt x="413721" y="781050"/>
                </a:lnTo>
                <a:lnTo>
                  <a:pt x="421485" y="792480"/>
                </a:lnTo>
                <a:lnTo>
                  <a:pt x="418305" y="803909"/>
                </a:lnTo>
                <a:lnTo>
                  <a:pt x="414137" y="815339"/>
                </a:lnTo>
                <a:lnTo>
                  <a:pt x="385987" y="855980"/>
                </a:lnTo>
                <a:lnTo>
                  <a:pt x="350585" y="880109"/>
                </a:lnTo>
                <a:lnTo>
                  <a:pt x="311875" y="896619"/>
                </a:lnTo>
                <a:lnTo>
                  <a:pt x="311910" y="1258570"/>
                </a:lnTo>
                <a:lnTo>
                  <a:pt x="593141" y="1258570"/>
                </a:lnTo>
                <a:lnTo>
                  <a:pt x="593141" y="1214120"/>
                </a:lnTo>
                <a:lnTo>
                  <a:pt x="584378" y="1212850"/>
                </a:lnTo>
                <a:lnTo>
                  <a:pt x="578155" y="1205230"/>
                </a:lnTo>
                <a:lnTo>
                  <a:pt x="578155" y="1186180"/>
                </a:lnTo>
                <a:lnTo>
                  <a:pt x="584378" y="1178559"/>
                </a:lnTo>
                <a:lnTo>
                  <a:pt x="593141" y="1177289"/>
                </a:lnTo>
                <a:lnTo>
                  <a:pt x="593141" y="1165859"/>
                </a:lnTo>
                <a:lnTo>
                  <a:pt x="584378" y="1164589"/>
                </a:lnTo>
                <a:lnTo>
                  <a:pt x="578155" y="1156970"/>
                </a:lnTo>
                <a:lnTo>
                  <a:pt x="578155" y="1137920"/>
                </a:lnTo>
                <a:lnTo>
                  <a:pt x="584378" y="1129030"/>
                </a:lnTo>
                <a:lnTo>
                  <a:pt x="593141" y="1129030"/>
                </a:lnTo>
                <a:lnTo>
                  <a:pt x="593141" y="1109980"/>
                </a:lnTo>
                <a:lnTo>
                  <a:pt x="554928" y="1096009"/>
                </a:lnTo>
                <a:lnTo>
                  <a:pt x="519632" y="1078230"/>
                </a:lnTo>
                <a:lnTo>
                  <a:pt x="486458" y="1056639"/>
                </a:lnTo>
                <a:lnTo>
                  <a:pt x="444151" y="1018539"/>
                </a:lnTo>
                <a:lnTo>
                  <a:pt x="412834" y="981709"/>
                </a:lnTo>
                <a:lnTo>
                  <a:pt x="402317" y="969009"/>
                </a:lnTo>
                <a:lnTo>
                  <a:pt x="391712" y="953769"/>
                </a:lnTo>
                <a:lnTo>
                  <a:pt x="380989" y="938530"/>
                </a:lnTo>
                <a:lnTo>
                  <a:pt x="370119" y="922019"/>
                </a:lnTo>
                <a:lnTo>
                  <a:pt x="412494" y="894080"/>
                </a:lnTo>
                <a:lnTo>
                  <a:pt x="438684" y="866139"/>
                </a:lnTo>
                <a:lnTo>
                  <a:pt x="462036" y="834389"/>
                </a:lnTo>
                <a:lnTo>
                  <a:pt x="469492" y="824230"/>
                </a:lnTo>
                <a:lnTo>
                  <a:pt x="592646" y="824230"/>
                </a:lnTo>
                <a:lnTo>
                  <a:pt x="592054" y="769619"/>
                </a:lnTo>
                <a:lnTo>
                  <a:pt x="551676" y="769619"/>
                </a:lnTo>
                <a:lnTo>
                  <a:pt x="538514" y="767080"/>
                </a:lnTo>
                <a:lnTo>
                  <a:pt x="501303" y="745489"/>
                </a:lnTo>
                <a:lnTo>
                  <a:pt x="475766" y="703580"/>
                </a:lnTo>
                <a:lnTo>
                  <a:pt x="473982" y="690880"/>
                </a:lnTo>
                <a:lnTo>
                  <a:pt x="474127" y="678180"/>
                </a:lnTo>
                <a:lnTo>
                  <a:pt x="504028" y="643889"/>
                </a:lnTo>
                <a:lnTo>
                  <a:pt x="545106" y="628650"/>
                </a:lnTo>
                <a:lnTo>
                  <a:pt x="593141" y="623569"/>
                </a:lnTo>
                <a:lnTo>
                  <a:pt x="593141" y="622300"/>
                </a:lnTo>
                <a:lnTo>
                  <a:pt x="427706" y="622300"/>
                </a:lnTo>
                <a:lnTo>
                  <a:pt x="418712" y="619759"/>
                </a:lnTo>
                <a:lnTo>
                  <a:pt x="410499" y="614680"/>
                </a:lnTo>
                <a:lnTo>
                  <a:pt x="403040" y="607059"/>
                </a:lnTo>
                <a:lnTo>
                  <a:pt x="396308" y="596900"/>
                </a:lnTo>
                <a:lnTo>
                  <a:pt x="332216" y="596900"/>
                </a:lnTo>
                <a:lnTo>
                  <a:pt x="321480" y="589280"/>
                </a:lnTo>
                <a:lnTo>
                  <a:pt x="311875" y="580389"/>
                </a:lnTo>
                <a:close/>
              </a:path>
              <a:path w="1187450" h="1258570">
                <a:moveTo>
                  <a:pt x="773656" y="815339"/>
                </a:moveTo>
                <a:lnTo>
                  <a:pt x="732773" y="815339"/>
                </a:lnTo>
                <a:lnTo>
                  <a:pt x="737546" y="828039"/>
                </a:lnTo>
                <a:lnTo>
                  <a:pt x="755630" y="864869"/>
                </a:lnTo>
                <a:lnTo>
                  <a:pt x="779700" y="895350"/>
                </a:lnTo>
                <a:lnTo>
                  <a:pt x="821868" y="923289"/>
                </a:lnTo>
                <a:lnTo>
                  <a:pt x="810246" y="937259"/>
                </a:lnTo>
                <a:lnTo>
                  <a:pt x="798964" y="951230"/>
                </a:lnTo>
                <a:lnTo>
                  <a:pt x="787969" y="965200"/>
                </a:lnTo>
                <a:lnTo>
                  <a:pt x="777208" y="976630"/>
                </a:lnTo>
                <a:lnTo>
                  <a:pt x="725036" y="1031239"/>
                </a:lnTo>
                <a:lnTo>
                  <a:pt x="693112" y="1056639"/>
                </a:lnTo>
                <a:lnTo>
                  <a:pt x="658955" y="1079500"/>
                </a:lnTo>
                <a:lnTo>
                  <a:pt x="621121" y="1098550"/>
                </a:lnTo>
                <a:lnTo>
                  <a:pt x="593141" y="1109980"/>
                </a:lnTo>
                <a:lnTo>
                  <a:pt x="593141" y="1129030"/>
                </a:lnTo>
                <a:lnTo>
                  <a:pt x="604444" y="1129030"/>
                </a:lnTo>
                <a:lnTo>
                  <a:pt x="611937" y="1136650"/>
                </a:lnTo>
                <a:lnTo>
                  <a:pt x="611937" y="1156970"/>
                </a:lnTo>
                <a:lnTo>
                  <a:pt x="604444" y="1165859"/>
                </a:lnTo>
                <a:lnTo>
                  <a:pt x="593141" y="1165859"/>
                </a:lnTo>
                <a:lnTo>
                  <a:pt x="593141" y="1177289"/>
                </a:lnTo>
                <a:lnTo>
                  <a:pt x="604444" y="1177289"/>
                </a:lnTo>
                <a:lnTo>
                  <a:pt x="611937" y="1184909"/>
                </a:lnTo>
                <a:lnTo>
                  <a:pt x="611937" y="1205230"/>
                </a:lnTo>
                <a:lnTo>
                  <a:pt x="604444" y="1214120"/>
                </a:lnTo>
                <a:lnTo>
                  <a:pt x="593142" y="1214120"/>
                </a:lnTo>
                <a:lnTo>
                  <a:pt x="593177" y="1258570"/>
                </a:lnTo>
                <a:lnTo>
                  <a:pt x="875716" y="1258570"/>
                </a:lnTo>
                <a:lnTo>
                  <a:pt x="875536" y="897889"/>
                </a:lnTo>
                <a:lnTo>
                  <a:pt x="855387" y="890269"/>
                </a:lnTo>
                <a:lnTo>
                  <a:pt x="840262" y="882650"/>
                </a:lnTo>
                <a:lnTo>
                  <a:pt x="826762" y="876300"/>
                </a:lnTo>
                <a:lnTo>
                  <a:pt x="814774" y="867409"/>
                </a:lnTo>
                <a:lnTo>
                  <a:pt x="804226" y="859789"/>
                </a:lnTo>
                <a:lnTo>
                  <a:pt x="795046" y="849630"/>
                </a:lnTo>
                <a:lnTo>
                  <a:pt x="787161" y="840739"/>
                </a:lnTo>
                <a:lnTo>
                  <a:pt x="780499" y="829309"/>
                </a:lnTo>
                <a:lnTo>
                  <a:pt x="774986" y="819150"/>
                </a:lnTo>
                <a:lnTo>
                  <a:pt x="773656" y="815339"/>
                </a:lnTo>
                <a:close/>
              </a:path>
              <a:path w="1187450" h="1258570">
                <a:moveTo>
                  <a:pt x="875716" y="897889"/>
                </a:moveTo>
                <a:lnTo>
                  <a:pt x="875751" y="1258570"/>
                </a:lnTo>
                <a:lnTo>
                  <a:pt x="1153039" y="1248409"/>
                </a:lnTo>
                <a:lnTo>
                  <a:pt x="1159492" y="1236980"/>
                </a:lnTo>
                <a:lnTo>
                  <a:pt x="1175140" y="1200150"/>
                </a:lnTo>
                <a:lnTo>
                  <a:pt x="1186190" y="1151889"/>
                </a:lnTo>
                <a:lnTo>
                  <a:pt x="1186993" y="1140459"/>
                </a:lnTo>
                <a:lnTo>
                  <a:pt x="1186395" y="1116330"/>
                </a:lnTo>
                <a:lnTo>
                  <a:pt x="1177651" y="1074420"/>
                </a:lnTo>
                <a:lnTo>
                  <a:pt x="1159948" y="1038859"/>
                </a:lnTo>
                <a:lnTo>
                  <a:pt x="1134617" y="1009650"/>
                </a:lnTo>
                <a:lnTo>
                  <a:pt x="1102983" y="985519"/>
                </a:lnTo>
                <a:lnTo>
                  <a:pt x="1066377" y="966469"/>
                </a:lnTo>
                <a:lnTo>
                  <a:pt x="1026126" y="948689"/>
                </a:lnTo>
                <a:lnTo>
                  <a:pt x="983557" y="933450"/>
                </a:lnTo>
                <a:lnTo>
                  <a:pt x="961819" y="927100"/>
                </a:lnTo>
                <a:lnTo>
                  <a:pt x="940000" y="919480"/>
                </a:lnTo>
                <a:lnTo>
                  <a:pt x="918266" y="913130"/>
                </a:lnTo>
                <a:lnTo>
                  <a:pt x="875716" y="897889"/>
                </a:lnTo>
                <a:close/>
              </a:path>
              <a:path w="1187450" h="1258570">
                <a:moveTo>
                  <a:pt x="592646" y="824230"/>
                </a:moveTo>
                <a:lnTo>
                  <a:pt x="469492" y="824230"/>
                </a:lnTo>
                <a:lnTo>
                  <a:pt x="494106" y="839469"/>
                </a:lnTo>
                <a:lnTo>
                  <a:pt x="542625" y="862330"/>
                </a:lnTo>
                <a:lnTo>
                  <a:pt x="575706" y="869950"/>
                </a:lnTo>
                <a:lnTo>
                  <a:pt x="593141" y="869950"/>
                </a:lnTo>
                <a:lnTo>
                  <a:pt x="592646" y="824230"/>
                </a:lnTo>
                <a:close/>
              </a:path>
              <a:path w="1187450" h="1258570">
                <a:moveTo>
                  <a:pt x="594411" y="750569"/>
                </a:moveTo>
                <a:lnTo>
                  <a:pt x="593141" y="750569"/>
                </a:lnTo>
                <a:lnTo>
                  <a:pt x="593141" y="869950"/>
                </a:lnTo>
                <a:lnTo>
                  <a:pt x="613759" y="869950"/>
                </a:lnTo>
                <a:lnTo>
                  <a:pt x="635480" y="864869"/>
                </a:lnTo>
                <a:lnTo>
                  <a:pt x="695496" y="839469"/>
                </a:lnTo>
                <a:lnTo>
                  <a:pt x="732773" y="815339"/>
                </a:lnTo>
                <a:lnTo>
                  <a:pt x="773656" y="815339"/>
                </a:lnTo>
                <a:lnTo>
                  <a:pt x="770551" y="806450"/>
                </a:lnTo>
                <a:lnTo>
                  <a:pt x="767122" y="795019"/>
                </a:lnTo>
                <a:lnTo>
                  <a:pt x="764624" y="782319"/>
                </a:lnTo>
                <a:lnTo>
                  <a:pt x="773060" y="773430"/>
                </a:lnTo>
                <a:lnTo>
                  <a:pt x="776581" y="769619"/>
                </a:lnTo>
                <a:lnTo>
                  <a:pt x="635428" y="769619"/>
                </a:lnTo>
                <a:lnTo>
                  <a:pt x="624714" y="767080"/>
                </a:lnTo>
                <a:lnTo>
                  <a:pt x="614780" y="759459"/>
                </a:lnTo>
                <a:lnTo>
                  <a:pt x="604915" y="753109"/>
                </a:lnTo>
                <a:lnTo>
                  <a:pt x="594411" y="750569"/>
                </a:lnTo>
                <a:close/>
              </a:path>
              <a:path w="1187450" h="1258570">
                <a:moveTo>
                  <a:pt x="591848" y="750569"/>
                </a:moveTo>
                <a:lnTo>
                  <a:pt x="582136" y="753109"/>
                </a:lnTo>
                <a:lnTo>
                  <a:pt x="572717" y="759459"/>
                </a:lnTo>
                <a:lnTo>
                  <a:pt x="562820" y="765809"/>
                </a:lnTo>
                <a:lnTo>
                  <a:pt x="551676" y="769619"/>
                </a:lnTo>
                <a:lnTo>
                  <a:pt x="592054" y="769619"/>
                </a:lnTo>
                <a:lnTo>
                  <a:pt x="591848" y="750569"/>
                </a:lnTo>
                <a:close/>
              </a:path>
              <a:path w="1187450" h="1258570">
                <a:moveTo>
                  <a:pt x="640779" y="579119"/>
                </a:moveTo>
                <a:lnTo>
                  <a:pt x="610061" y="579119"/>
                </a:lnTo>
                <a:lnTo>
                  <a:pt x="593189" y="581659"/>
                </a:lnTo>
                <a:lnTo>
                  <a:pt x="606583" y="624839"/>
                </a:lnTo>
                <a:lnTo>
                  <a:pt x="622542" y="626109"/>
                </a:lnTo>
                <a:lnTo>
                  <a:pt x="637946" y="628650"/>
                </a:lnTo>
                <a:lnTo>
                  <a:pt x="678167" y="643889"/>
                </a:lnTo>
                <a:lnTo>
                  <a:pt x="707835" y="683259"/>
                </a:lnTo>
                <a:lnTo>
                  <a:pt x="709191" y="697230"/>
                </a:lnTo>
                <a:lnTo>
                  <a:pt x="707339" y="707389"/>
                </a:lnTo>
                <a:lnTo>
                  <a:pt x="680191" y="748030"/>
                </a:lnTo>
                <a:lnTo>
                  <a:pt x="635428" y="769619"/>
                </a:lnTo>
                <a:lnTo>
                  <a:pt x="776581" y="769619"/>
                </a:lnTo>
                <a:lnTo>
                  <a:pt x="804205" y="734059"/>
                </a:lnTo>
                <a:lnTo>
                  <a:pt x="823705" y="699769"/>
                </a:lnTo>
                <a:lnTo>
                  <a:pt x="829254" y="688339"/>
                </a:lnTo>
                <a:lnTo>
                  <a:pt x="848909" y="655319"/>
                </a:lnTo>
                <a:lnTo>
                  <a:pt x="860730" y="632459"/>
                </a:lnTo>
                <a:lnTo>
                  <a:pt x="870636" y="627380"/>
                </a:lnTo>
                <a:lnTo>
                  <a:pt x="875711" y="624839"/>
                </a:lnTo>
                <a:lnTo>
                  <a:pt x="875582" y="622300"/>
                </a:lnTo>
                <a:lnTo>
                  <a:pt x="752997" y="622300"/>
                </a:lnTo>
                <a:lnTo>
                  <a:pt x="743993" y="621030"/>
                </a:lnTo>
                <a:lnTo>
                  <a:pt x="734365" y="615950"/>
                </a:lnTo>
                <a:lnTo>
                  <a:pt x="733222" y="613409"/>
                </a:lnTo>
                <a:lnTo>
                  <a:pt x="730682" y="612139"/>
                </a:lnTo>
                <a:lnTo>
                  <a:pt x="726363" y="609600"/>
                </a:lnTo>
                <a:lnTo>
                  <a:pt x="718710" y="603250"/>
                </a:lnTo>
                <a:lnTo>
                  <a:pt x="710229" y="598169"/>
                </a:lnTo>
                <a:lnTo>
                  <a:pt x="667602" y="582930"/>
                </a:lnTo>
                <a:lnTo>
                  <a:pt x="654667" y="580389"/>
                </a:lnTo>
                <a:lnTo>
                  <a:pt x="640779" y="579119"/>
                </a:lnTo>
                <a:close/>
              </a:path>
              <a:path w="1187450" h="1258570">
                <a:moveTo>
                  <a:pt x="310966" y="163830"/>
                </a:moveTo>
                <a:lnTo>
                  <a:pt x="305947" y="176530"/>
                </a:lnTo>
                <a:lnTo>
                  <a:pt x="301247" y="187959"/>
                </a:lnTo>
                <a:lnTo>
                  <a:pt x="296859" y="199389"/>
                </a:lnTo>
                <a:lnTo>
                  <a:pt x="292773" y="212089"/>
                </a:lnTo>
                <a:lnTo>
                  <a:pt x="288980" y="224789"/>
                </a:lnTo>
                <a:lnTo>
                  <a:pt x="285472" y="236219"/>
                </a:lnTo>
                <a:lnTo>
                  <a:pt x="276567" y="274319"/>
                </a:lnTo>
                <a:lnTo>
                  <a:pt x="269904" y="312419"/>
                </a:lnTo>
                <a:lnTo>
                  <a:pt x="265244" y="350519"/>
                </a:lnTo>
                <a:lnTo>
                  <a:pt x="263132" y="374650"/>
                </a:lnTo>
                <a:lnTo>
                  <a:pt x="259911" y="381000"/>
                </a:lnTo>
                <a:lnTo>
                  <a:pt x="245581" y="427989"/>
                </a:lnTo>
                <a:lnTo>
                  <a:pt x="241375" y="471169"/>
                </a:lnTo>
                <a:lnTo>
                  <a:pt x="241687" y="481330"/>
                </a:lnTo>
                <a:lnTo>
                  <a:pt x="246992" y="519430"/>
                </a:lnTo>
                <a:lnTo>
                  <a:pt x="257571" y="556259"/>
                </a:lnTo>
                <a:lnTo>
                  <a:pt x="282960" y="600709"/>
                </a:lnTo>
                <a:lnTo>
                  <a:pt x="311868" y="624839"/>
                </a:lnTo>
                <a:lnTo>
                  <a:pt x="310754" y="579119"/>
                </a:lnTo>
                <a:lnTo>
                  <a:pt x="304478" y="570230"/>
                </a:lnTo>
                <a:lnTo>
                  <a:pt x="298812" y="561339"/>
                </a:lnTo>
                <a:lnTo>
                  <a:pt x="282638" y="515619"/>
                </a:lnTo>
                <a:lnTo>
                  <a:pt x="277830" y="469900"/>
                </a:lnTo>
                <a:lnTo>
                  <a:pt x="277798" y="464819"/>
                </a:lnTo>
                <a:lnTo>
                  <a:pt x="278508" y="452119"/>
                </a:lnTo>
                <a:lnTo>
                  <a:pt x="285558" y="412750"/>
                </a:lnTo>
                <a:lnTo>
                  <a:pt x="304119" y="375919"/>
                </a:lnTo>
                <a:lnTo>
                  <a:pt x="311874" y="370839"/>
                </a:lnTo>
                <a:lnTo>
                  <a:pt x="310966" y="163830"/>
                </a:lnTo>
                <a:close/>
              </a:path>
              <a:path w="1187450" h="1258570">
                <a:moveTo>
                  <a:pt x="565441" y="577850"/>
                </a:moveTo>
                <a:lnTo>
                  <a:pt x="550140" y="577850"/>
                </a:lnTo>
                <a:lnTo>
                  <a:pt x="522500" y="580389"/>
                </a:lnTo>
                <a:lnTo>
                  <a:pt x="478411" y="595630"/>
                </a:lnTo>
                <a:lnTo>
                  <a:pt x="454394" y="610869"/>
                </a:lnTo>
                <a:lnTo>
                  <a:pt x="451892" y="612139"/>
                </a:lnTo>
                <a:lnTo>
                  <a:pt x="448146" y="615950"/>
                </a:lnTo>
                <a:lnTo>
                  <a:pt x="437508" y="621030"/>
                </a:lnTo>
                <a:lnTo>
                  <a:pt x="427706" y="622300"/>
                </a:lnTo>
                <a:lnTo>
                  <a:pt x="593141" y="622300"/>
                </a:lnTo>
                <a:lnTo>
                  <a:pt x="593141" y="581659"/>
                </a:lnTo>
                <a:lnTo>
                  <a:pt x="581761" y="580389"/>
                </a:lnTo>
                <a:lnTo>
                  <a:pt x="565441" y="577850"/>
                </a:lnTo>
                <a:close/>
              </a:path>
              <a:path w="1187450" h="1258570">
                <a:moveTo>
                  <a:pt x="651936" y="0"/>
                </a:moveTo>
                <a:lnTo>
                  <a:pt x="633022" y="0"/>
                </a:lnTo>
                <a:lnTo>
                  <a:pt x="613426" y="1269"/>
                </a:lnTo>
                <a:lnTo>
                  <a:pt x="593141" y="3809"/>
                </a:lnTo>
                <a:lnTo>
                  <a:pt x="593141" y="276859"/>
                </a:lnTo>
                <a:lnTo>
                  <a:pt x="603054" y="284480"/>
                </a:lnTo>
                <a:lnTo>
                  <a:pt x="612926" y="290830"/>
                </a:lnTo>
                <a:lnTo>
                  <a:pt x="632699" y="304800"/>
                </a:lnTo>
                <a:lnTo>
                  <a:pt x="642673" y="312419"/>
                </a:lnTo>
                <a:lnTo>
                  <a:pt x="662980" y="325119"/>
                </a:lnTo>
                <a:lnTo>
                  <a:pt x="673385" y="332739"/>
                </a:lnTo>
                <a:lnTo>
                  <a:pt x="684008" y="339089"/>
                </a:lnTo>
                <a:lnTo>
                  <a:pt x="694884" y="344169"/>
                </a:lnTo>
                <a:lnTo>
                  <a:pt x="706051" y="350519"/>
                </a:lnTo>
                <a:lnTo>
                  <a:pt x="741662" y="365759"/>
                </a:lnTo>
                <a:lnTo>
                  <a:pt x="781208" y="377189"/>
                </a:lnTo>
                <a:lnTo>
                  <a:pt x="825678" y="382269"/>
                </a:lnTo>
                <a:lnTo>
                  <a:pt x="825317" y="398780"/>
                </a:lnTo>
                <a:lnTo>
                  <a:pt x="822058" y="452119"/>
                </a:lnTo>
                <a:lnTo>
                  <a:pt x="815224" y="505459"/>
                </a:lnTo>
                <a:lnTo>
                  <a:pt x="804406" y="554989"/>
                </a:lnTo>
                <a:lnTo>
                  <a:pt x="789199" y="594359"/>
                </a:lnTo>
                <a:lnTo>
                  <a:pt x="761394" y="621030"/>
                </a:lnTo>
                <a:lnTo>
                  <a:pt x="752997" y="622300"/>
                </a:lnTo>
                <a:lnTo>
                  <a:pt x="875582" y="622300"/>
                </a:lnTo>
                <a:lnTo>
                  <a:pt x="874095" y="593089"/>
                </a:lnTo>
                <a:lnTo>
                  <a:pt x="854414" y="593089"/>
                </a:lnTo>
                <a:lnTo>
                  <a:pt x="843637" y="590550"/>
                </a:lnTo>
                <a:lnTo>
                  <a:pt x="841106" y="543559"/>
                </a:lnTo>
                <a:lnTo>
                  <a:pt x="840445" y="516889"/>
                </a:lnTo>
                <a:lnTo>
                  <a:pt x="840511" y="490219"/>
                </a:lnTo>
                <a:lnTo>
                  <a:pt x="842895" y="444500"/>
                </a:lnTo>
                <a:lnTo>
                  <a:pt x="850373" y="397509"/>
                </a:lnTo>
                <a:lnTo>
                  <a:pt x="875716" y="368300"/>
                </a:lnTo>
                <a:lnTo>
                  <a:pt x="875716" y="173989"/>
                </a:lnTo>
                <a:lnTo>
                  <a:pt x="858433" y="138430"/>
                </a:lnTo>
                <a:lnTo>
                  <a:pt x="828189" y="91439"/>
                </a:lnTo>
                <a:lnTo>
                  <a:pt x="792599" y="54609"/>
                </a:lnTo>
                <a:lnTo>
                  <a:pt x="751483" y="25400"/>
                </a:lnTo>
                <a:lnTo>
                  <a:pt x="704656" y="7619"/>
                </a:lnTo>
                <a:lnTo>
                  <a:pt x="670176" y="1269"/>
                </a:lnTo>
                <a:lnTo>
                  <a:pt x="651936" y="0"/>
                </a:lnTo>
                <a:close/>
              </a:path>
              <a:path w="1187450" h="1258570">
                <a:moveTo>
                  <a:pt x="875716" y="173989"/>
                </a:moveTo>
                <a:lnTo>
                  <a:pt x="881531" y="372109"/>
                </a:lnTo>
                <a:lnTo>
                  <a:pt x="888125" y="381000"/>
                </a:lnTo>
                <a:lnTo>
                  <a:pt x="894877" y="393700"/>
                </a:lnTo>
                <a:lnTo>
                  <a:pt x="907245" y="435609"/>
                </a:lnTo>
                <a:lnTo>
                  <a:pt x="909681" y="462280"/>
                </a:lnTo>
                <a:lnTo>
                  <a:pt x="909664" y="474980"/>
                </a:lnTo>
                <a:lnTo>
                  <a:pt x="904894" y="514350"/>
                </a:lnTo>
                <a:lnTo>
                  <a:pt x="888188" y="560069"/>
                </a:lnTo>
                <a:lnTo>
                  <a:pt x="875724" y="579119"/>
                </a:lnTo>
                <a:lnTo>
                  <a:pt x="882702" y="621030"/>
                </a:lnTo>
                <a:lnTo>
                  <a:pt x="910319" y="591819"/>
                </a:lnTo>
                <a:lnTo>
                  <a:pt x="931228" y="549909"/>
                </a:lnTo>
                <a:lnTo>
                  <a:pt x="942532" y="508000"/>
                </a:lnTo>
                <a:lnTo>
                  <a:pt x="945000" y="474980"/>
                </a:lnTo>
                <a:lnTo>
                  <a:pt x="944874" y="462280"/>
                </a:lnTo>
                <a:lnTo>
                  <a:pt x="939831" y="419100"/>
                </a:lnTo>
                <a:lnTo>
                  <a:pt x="923979" y="370839"/>
                </a:lnTo>
                <a:lnTo>
                  <a:pt x="922230" y="356869"/>
                </a:lnTo>
                <a:lnTo>
                  <a:pt x="920313" y="342900"/>
                </a:lnTo>
                <a:lnTo>
                  <a:pt x="918226" y="328930"/>
                </a:lnTo>
                <a:lnTo>
                  <a:pt x="915970" y="316230"/>
                </a:lnTo>
                <a:lnTo>
                  <a:pt x="913545" y="302259"/>
                </a:lnTo>
                <a:lnTo>
                  <a:pt x="910952" y="289559"/>
                </a:lnTo>
                <a:lnTo>
                  <a:pt x="908189" y="276859"/>
                </a:lnTo>
                <a:lnTo>
                  <a:pt x="905257" y="264159"/>
                </a:lnTo>
                <a:lnTo>
                  <a:pt x="902156" y="252730"/>
                </a:lnTo>
                <a:lnTo>
                  <a:pt x="898886" y="240030"/>
                </a:lnTo>
                <a:lnTo>
                  <a:pt x="884116" y="194309"/>
                </a:lnTo>
                <a:lnTo>
                  <a:pt x="880001" y="184150"/>
                </a:lnTo>
                <a:lnTo>
                  <a:pt x="875716" y="173989"/>
                </a:lnTo>
                <a:close/>
              </a:path>
              <a:path w="1187450" h="1258570">
                <a:moveTo>
                  <a:pt x="583629" y="5080"/>
                </a:moveTo>
                <a:lnTo>
                  <a:pt x="572836" y="7619"/>
                </a:lnTo>
                <a:lnTo>
                  <a:pt x="560873" y="10159"/>
                </a:lnTo>
                <a:lnTo>
                  <a:pt x="547300" y="12700"/>
                </a:lnTo>
                <a:lnTo>
                  <a:pt x="531673" y="16509"/>
                </a:lnTo>
                <a:lnTo>
                  <a:pt x="508204" y="21589"/>
                </a:lnTo>
                <a:lnTo>
                  <a:pt x="495321" y="24130"/>
                </a:lnTo>
                <a:lnTo>
                  <a:pt x="481111" y="27939"/>
                </a:lnTo>
                <a:lnTo>
                  <a:pt x="440071" y="35559"/>
                </a:lnTo>
                <a:lnTo>
                  <a:pt x="404277" y="52069"/>
                </a:lnTo>
                <a:lnTo>
                  <a:pt x="373356" y="74930"/>
                </a:lnTo>
                <a:lnTo>
                  <a:pt x="346933" y="104139"/>
                </a:lnTo>
                <a:lnTo>
                  <a:pt x="324634" y="137159"/>
                </a:lnTo>
                <a:lnTo>
                  <a:pt x="311875" y="162559"/>
                </a:lnTo>
                <a:lnTo>
                  <a:pt x="316666" y="370839"/>
                </a:lnTo>
                <a:lnTo>
                  <a:pt x="323751" y="374650"/>
                </a:lnTo>
                <a:lnTo>
                  <a:pt x="330479" y="382269"/>
                </a:lnTo>
                <a:lnTo>
                  <a:pt x="343446" y="426719"/>
                </a:lnTo>
                <a:lnTo>
                  <a:pt x="346240" y="464819"/>
                </a:lnTo>
                <a:lnTo>
                  <a:pt x="346333" y="482600"/>
                </a:lnTo>
                <a:lnTo>
                  <a:pt x="346209" y="487680"/>
                </a:lnTo>
                <a:lnTo>
                  <a:pt x="342524" y="537209"/>
                </a:lnTo>
                <a:lnTo>
                  <a:pt x="335457" y="581659"/>
                </a:lnTo>
                <a:lnTo>
                  <a:pt x="332216" y="596900"/>
                </a:lnTo>
                <a:lnTo>
                  <a:pt x="396308" y="596900"/>
                </a:lnTo>
                <a:lnTo>
                  <a:pt x="380199" y="553719"/>
                </a:lnTo>
                <a:lnTo>
                  <a:pt x="369652" y="497839"/>
                </a:lnTo>
                <a:lnTo>
                  <a:pt x="365347" y="457200"/>
                </a:lnTo>
                <a:lnTo>
                  <a:pt x="362971" y="416559"/>
                </a:lnTo>
                <a:lnTo>
                  <a:pt x="362420" y="394969"/>
                </a:lnTo>
                <a:lnTo>
                  <a:pt x="362545" y="360680"/>
                </a:lnTo>
                <a:lnTo>
                  <a:pt x="363132" y="345439"/>
                </a:lnTo>
                <a:lnTo>
                  <a:pt x="363221" y="339089"/>
                </a:lnTo>
                <a:lnTo>
                  <a:pt x="370090" y="293369"/>
                </a:lnTo>
                <a:lnTo>
                  <a:pt x="389298" y="246380"/>
                </a:lnTo>
                <a:lnTo>
                  <a:pt x="422152" y="219709"/>
                </a:lnTo>
                <a:lnTo>
                  <a:pt x="444571" y="217169"/>
                </a:lnTo>
                <a:lnTo>
                  <a:pt x="591051" y="217169"/>
                </a:lnTo>
                <a:lnTo>
                  <a:pt x="583629" y="5080"/>
                </a:lnTo>
                <a:close/>
              </a:path>
              <a:path w="1187450" h="1258570">
                <a:moveTo>
                  <a:pt x="873513" y="581659"/>
                </a:moveTo>
                <a:lnTo>
                  <a:pt x="864478" y="589280"/>
                </a:lnTo>
                <a:lnTo>
                  <a:pt x="854414" y="593089"/>
                </a:lnTo>
                <a:lnTo>
                  <a:pt x="874095" y="593089"/>
                </a:lnTo>
                <a:lnTo>
                  <a:pt x="873513" y="581659"/>
                </a:lnTo>
                <a:close/>
              </a:path>
              <a:path w="1187450" h="1258570">
                <a:moveTo>
                  <a:pt x="591051" y="217169"/>
                </a:moveTo>
                <a:lnTo>
                  <a:pt x="444571" y="217169"/>
                </a:lnTo>
                <a:lnTo>
                  <a:pt x="470179" y="219709"/>
                </a:lnTo>
                <a:lnTo>
                  <a:pt x="498077" y="227330"/>
                </a:lnTo>
                <a:lnTo>
                  <a:pt x="538953" y="243839"/>
                </a:lnTo>
                <a:lnTo>
                  <a:pt x="571963" y="262889"/>
                </a:lnTo>
                <a:lnTo>
                  <a:pt x="582593" y="270509"/>
                </a:lnTo>
                <a:lnTo>
                  <a:pt x="593140" y="276859"/>
                </a:lnTo>
                <a:lnTo>
                  <a:pt x="591051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293366" y="1586092"/>
            <a:ext cx="15728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7EDE"/>
                </a:solidFill>
                <a:latin typeface="Heiti SC"/>
                <a:cs typeface="Heiti SC"/>
              </a:rPr>
              <a:t>练习</a:t>
            </a:r>
            <a:r>
              <a:rPr sz="2400" b="1" spc="110" dirty="0">
                <a:solidFill>
                  <a:srgbClr val="007EDE"/>
                </a:solidFill>
                <a:latin typeface="Heiti SC"/>
                <a:cs typeface="Heiti SC"/>
              </a:rPr>
              <a:t> </a:t>
            </a:r>
            <a:r>
              <a:rPr sz="2400" b="1" spc="135" dirty="0">
                <a:solidFill>
                  <a:srgbClr val="007EDE"/>
                </a:solidFill>
                <a:latin typeface="Arial"/>
                <a:cs typeface="Arial"/>
              </a:rPr>
              <a:t>(</a:t>
            </a:r>
            <a:r>
              <a:rPr sz="2400" b="1" dirty="0">
                <a:solidFill>
                  <a:srgbClr val="007EDE"/>
                </a:solidFill>
                <a:latin typeface="Heiti SC"/>
                <a:cs typeface="Heiti SC"/>
              </a:rPr>
              <a:t>可选</a:t>
            </a:r>
            <a:r>
              <a:rPr sz="2400" b="1" spc="135" dirty="0">
                <a:solidFill>
                  <a:srgbClr val="007EDE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07563" y="2244460"/>
            <a:ext cx="13512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40" dirty="0">
                <a:latin typeface="Arial"/>
                <a:cs typeface="Arial"/>
              </a:rPr>
              <a:t>5</a:t>
            </a:r>
            <a:r>
              <a:rPr sz="2400" b="1" dirty="0">
                <a:latin typeface="Heiti SC"/>
                <a:cs typeface="Heiti SC"/>
              </a:rPr>
              <a:t>道编程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15053" y="2244460"/>
            <a:ext cx="19989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90" dirty="0">
                <a:latin typeface="Arial"/>
                <a:cs typeface="Arial"/>
              </a:rPr>
              <a:t>@Pyth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130" dirty="0">
                <a:latin typeface="Arial"/>
                <a:cs typeface="Arial"/>
              </a:rPr>
              <a:t>n123</a:t>
            </a:r>
            <a:endParaRPr sz="2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293366" y="2903082"/>
            <a:ext cx="6350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7EDE"/>
                </a:solidFill>
                <a:latin typeface="Heiti SC"/>
                <a:cs typeface="Heiti SC"/>
              </a:rPr>
              <a:t>测验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107563" y="3561205"/>
            <a:ext cx="287274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35" dirty="0">
                <a:latin typeface="Arial"/>
                <a:cs typeface="Arial"/>
              </a:rPr>
              <a:t>10</a:t>
            </a:r>
            <a:r>
              <a:rPr sz="2400" b="1" spc="-5" dirty="0">
                <a:latin typeface="Heiti SC"/>
                <a:cs typeface="Heiti SC"/>
              </a:rPr>
              <a:t>道单选</a:t>
            </a:r>
            <a:r>
              <a:rPr sz="2400" b="1" spc="285" dirty="0">
                <a:latin typeface="Arial"/>
                <a:cs typeface="Arial"/>
              </a:rPr>
              <a:t>+</a:t>
            </a:r>
            <a:r>
              <a:rPr sz="2400" b="1" spc="270" dirty="0">
                <a:latin typeface="Arial"/>
                <a:cs typeface="Arial"/>
              </a:rPr>
              <a:t>2</a:t>
            </a:r>
            <a:r>
              <a:rPr sz="2400" b="1" spc="-5" dirty="0">
                <a:latin typeface="Heiti SC"/>
                <a:cs typeface="Heiti SC"/>
              </a:rPr>
              <a:t>道编程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36004" y="3561205"/>
            <a:ext cx="1999614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30" dirty="0">
                <a:latin typeface="Arial"/>
                <a:cs typeface="Arial"/>
              </a:rPr>
              <a:t>@</a:t>
            </a:r>
            <a:r>
              <a:rPr sz="2400" b="1" spc="65" dirty="0">
                <a:latin typeface="Arial"/>
                <a:cs typeface="Arial"/>
              </a:rPr>
              <a:t>Pyt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114" dirty="0">
                <a:latin typeface="Arial"/>
                <a:cs typeface="Arial"/>
              </a:rPr>
              <a:t>on</a:t>
            </a:r>
            <a:r>
              <a:rPr sz="2400" b="1" spc="95" dirty="0">
                <a:latin typeface="Arial"/>
                <a:cs typeface="Arial"/>
              </a:rPr>
              <a:t>1</a:t>
            </a:r>
            <a:r>
              <a:rPr sz="2400" b="1" spc="145" dirty="0">
                <a:latin typeface="Arial"/>
                <a:cs typeface="Arial"/>
              </a:rPr>
              <a:t>23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2688" y="3110483"/>
            <a:ext cx="7286625" cy="0"/>
          </a:xfrm>
          <a:custGeom>
            <a:avLst/>
            <a:gdLst/>
            <a:ahLst/>
            <a:cxnLst/>
            <a:rect l="l" t="t" r="r" b="b"/>
            <a:pathLst>
              <a:path w="7286625">
                <a:moveTo>
                  <a:pt x="0" y="0"/>
                </a:moveTo>
                <a:lnTo>
                  <a:pt x="7286244" y="0"/>
                </a:lnTo>
              </a:path>
            </a:pathLst>
          </a:custGeom>
          <a:ln w="15239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92325" y="1996859"/>
            <a:ext cx="595884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320" dirty="0">
                <a:latin typeface="Arial"/>
                <a:cs typeface="Arial"/>
              </a:rPr>
              <a:t>tu</a:t>
            </a:r>
            <a:r>
              <a:rPr sz="4400" spc="380" dirty="0">
                <a:latin typeface="Arial"/>
                <a:cs typeface="Arial"/>
              </a:rPr>
              <a:t>r</a:t>
            </a:r>
            <a:r>
              <a:rPr sz="4400" spc="155" dirty="0">
                <a:latin typeface="Arial"/>
                <a:cs typeface="Arial"/>
              </a:rPr>
              <a:t>tl</a:t>
            </a:r>
            <a:r>
              <a:rPr sz="4400" spc="355" dirty="0">
                <a:latin typeface="Arial"/>
                <a:cs typeface="Arial"/>
              </a:rPr>
              <a:t>e</a:t>
            </a:r>
            <a:r>
              <a:rPr sz="4400" dirty="0">
                <a:latin typeface="Arial Unicode MS"/>
                <a:cs typeface="Arial Unicode MS"/>
              </a:rPr>
              <a:t>程序语法元素分析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6576" y="693917"/>
            <a:ext cx="2886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1C85EE"/>
                </a:solidFill>
              </a:rPr>
              <a:t>P</a:t>
            </a:r>
            <a:r>
              <a:rPr sz="2400" spc="-25" dirty="0">
                <a:solidFill>
                  <a:srgbClr val="1C85EE"/>
                </a:solidFill>
              </a:rPr>
              <a:t>y</a:t>
            </a:r>
            <a:r>
              <a:rPr sz="2400" spc="165" dirty="0">
                <a:solidFill>
                  <a:srgbClr val="1C85EE"/>
                </a:solidFill>
              </a:rPr>
              <a:t>tho</a:t>
            </a:r>
            <a:r>
              <a:rPr sz="2400" spc="195" dirty="0">
                <a:solidFill>
                  <a:srgbClr val="1C85EE"/>
                </a:solidFill>
              </a:rPr>
              <a:t>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81216" y="3579876"/>
            <a:ext cx="1537716" cy="539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2688" y="3631691"/>
            <a:ext cx="1839468" cy="580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单元开篇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434022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235" dirty="0"/>
              <a:t>tu</a:t>
            </a:r>
            <a:r>
              <a:rPr sz="3200" spc="270" dirty="0"/>
              <a:t>r</a:t>
            </a:r>
            <a:r>
              <a:rPr sz="3200" spc="114" dirty="0"/>
              <a:t>tl</a:t>
            </a:r>
            <a:r>
              <a:rPr sz="3200" spc="240" dirty="0"/>
              <a:t>e</a:t>
            </a:r>
            <a:r>
              <a:rPr sz="3200" dirty="0">
                <a:latin typeface="Arial Unicode MS"/>
                <a:cs typeface="Arial Unicode MS"/>
              </a:rPr>
              <a:t>程序语法元素分析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2188" y="1349678"/>
            <a:ext cx="3442970" cy="2886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225" indent="-263525">
              <a:lnSpc>
                <a:spcPct val="100000"/>
              </a:lnSpc>
              <a:buClr>
                <a:srgbClr val="007EDE"/>
              </a:buClr>
              <a:buFont typeface="Arial"/>
              <a:buChar char="-"/>
              <a:tabLst>
                <a:tab pos="276860" algn="l"/>
              </a:tabLst>
            </a:pPr>
            <a:r>
              <a:rPr sz="2000" b="1" dirty="0">
                <a:latin typeface="Heiti SC"/>
                <a:cs typeface="Heiti SC"/>
              </a:rPr>
              <a:t>库引用与</a:t>
            </a:r>
            <a:r>
              <a:rPr sz="2000" b="1" spc="30" dirty="0">
                <a:latin typeface="Arial"/>
                <a:cs typeface="Arial"/>
              </a:rPr>
              <a:t>i</a:t>
            </a:r>
            <a:r>
              <a:rPr sz="2000" b="1" spc="130" dirty="0">
                <a:latin typeface="Arial"/>
                <a:cs typeface="Arial"/>
              </a:rPr>
              <a:t>mpo</a:t>
            </a:r>
            <a:r>
              <a:rPr sz="2000" b="1" spc="125" dirty="0">
                <a:latin typeface="Arial"/>
                <a:cs typeface="Arial"/>
              </a:rPr>
              <a:t>r</a:t>
            </a:r>
            <a:r>
              <a:rPr sz="2000" b="1" spc="16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  <a:p>
            <a:pPr marL="276225" indent="-263525">
              <a:lnSpc>
                <a:spcPct val="100000"/>
              </a:lnSpc>
              <a:spcBef>
                <a:spcPts val="1680"/>
              </a:spcBef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105" dirty="0">
                <a:latin typeface="Arial"/>
                <a:cs typeface="Arial"/>
              </a:rPr>
              <a:t>tu</a:t>
            </a:r>
            <a:r>
              <a:rPr sz="2000" b="1" spc="145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画笔控制函数</a:t>
            </a:r>
            <a:endParaRPr sz="2000">
              <a:latin typeface="Heiti SC"/>
              <a:cs typeface="Heiti SC"/>
            </a:endParaRPr>
          </a:p>
          <a:p>
            <a:pPr marL="276225" indent="-263525">
              <a:lnSpc>
                <a:spcPct val="100000"/>
              </a:lnSpc>
              <a:spcBef>
                <a:spcPts val="1680"/>
              </a:spcBef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105" dirty="0">
                <a:latin typeface="Arial"/>
                <a:cs typeface="Arial"/>
              </a:rPr>
              <a:t>tu</a:t>
            </a:r>
            <a:r>
              <a:rPr sz="2000" b="1" spc="145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运动控制函数</a:t>
            </a:r>
            <a:endParaRPr sz="2000">
              <a:latin typeface="Heiti SC"/>
              <a:cs typeface="Heiti SC"/>
            </a:endParaRPr>
          </a:p>
          <a:p>
            <a:pPr marL="276225" indent="-263525">
              <a:lnSpc>
                <a:spcPct val="100000"/>
              </a:lnSpc>
              <a:spcBef>
                <a:spcPts val="1680"/>
              </a:spcBef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105" dirty="0">
                <a:latin typeface="Arial"/>
                <a:cs typeface="Arial"/>
              </a:rPr>
              <a:t>tu</a:t>
            </a:r>
            <a:r>
              <a:rPr sz="2000" b="1" spc="145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方向控制函数</a:t>
            </a:r>
            <a:endParaRPr sz="20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基本循环语句</a:t>
            </a:r>
            <a:endParaRPr sz="20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000" b="1" spc="65" dirty="0">
                <a:latin typeface="Arial"/>
                <a:cs typeface="Arial"/>
              </a:rPr>
              <a:t>Pytho</a:t>
            </a:r>
            <a:r>
              <a:rPr sz="2000" b="1" spc="75" dirty="0">
                <a:latin typeface="Arial"/>
                <a:cs typeface="Arial"/>
              </a:rPr>
              <a:t>n</a:t>
            </a:r>
            <a:r>
              <a:rPr sz="2000" b="1" dirty="0">
                <a:latin typeface="Heiti SC"/>
                <a:cs typeface="Heiti SC"/>
              </a:rPr>
              <a:t>蟒蛇绘制</a:t>
            </a:r>
            <a:r>
              <a:rPr sz="2000" spc="-114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000" b="1" spc="5" dirty="0">
                <a:latin typeface="Heiti SC"/>
                <a:cs typeface="Heiti SC"/>
              </a:rPr>
              <a:t>代码</a:t>
            </a:r>
            <a:r>
              <a:rPr sz="2000" b="1" spc="-15" dirty="0">
                <a:latin typeface="Heiti SC"/>
                <a:cs typeface="Heiti SC"/>
              </a:rPr>
              <a:t>分</a:t>
            </a:r>
            <a:r>
              <a:rPr sz="2000" b="1" spc="5" dirty="0">
                <a:latin typeface="Heiti SC"/>
                <a:cs typeface="Heiti SC"/>
              </a:rPr>
              <a:t>析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1204" y="2085085"/>
            <a:ext cx="1188720" cy="1258570"/>
          </a:xfrm>
          <a:custGeom>
            <a:avLst/>
            <a:gdLst/>
            <a:ahLst/>
            <a:cxnLst/>
            <a:rect l="l" t="t" r="r" b="b"/>
            <a:pathLst>
              <a:path w="1188720" h="1258570">
                <a:moveTo>
                  <a:pt x="312333" y="896619"/>
                </a:moveTo>
                <a:lnTo>
                  <a:pt x="269691" y="911859"/>
                </a:lnTo>
                <a:lnTo>
                  <a:pt x="247913" y="918209"/>
                </a:lnTo>
                <a:lnTo>
                  <a:pt x="161616" y="948689"/>
                </a:lnTo>
                <a:lnTo>
                  <a:pt x="121277" y="966469"/>
                </a:lnTo>
                <a:lnTo>
                  <a:pt x="84577" y="988059"/>
                </a:lnTo>
                <a:lnTo>
                  <a:pt x="52841" y="1012189"/>
                </a:lnTo>
                <a:lnTo>
                  <a:pt x="27396" y="1043939"/>
                </a:lnTo>
                <a:lnTo>
                  <a:pt x="9567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45" y="1210309"/>
                </a:lnTo>
                <a:lnTo>
                  <a:pt x="26086" y="1234439"/>
                </a:lnTo>
                <a:lnTo>
                  <a:pt x="32479" y="1247139"/>
                </a:lnTo>
                <a:lnTo>
                  <a:pt x="39444" y="1258570"/>
                </a:lnTo>
                <a:lnTo>
                  <a:pt x="312333" y="1258570"/>
                </a:lnTo>
                <a:lnTo>
                  <a:pt x="312333" y="896619"/>
                </a:lnTo>
                <a:close/>
              </a:path>
              <a:path w="1188720" h="1258570">
                <a:moveTo>
                  <a:pt x="312333" y="580389"/>
                </a:moveTo>
                <a:lnTo>
                  <a:pt x="312333" y="624839"/>
                </a:lnTo>
                <a:lnTo>
                  <a:pt x="317286" y="628650"/>
                </a:lnTo>
                <a:lnTo>
                  <a:pt x="322239" y="629919"/>
                </a:lnTo>
                <a:lnTo>
                  <a:pt x="329886" y="638810"/>
                </a:lnTo>
                <a:lnTo>
                  <a:pt x="334728" y="648969"/>
                </a:lnTo>
                <a:lnTo>
                  <a:pt x="339939" y="659129"/>
                </a:lnTo>
                <a:lnTo>
                  <a:pt x="345654" y="669289"/>
                </a:lnTo>
                <a:lnTo>
                  <a:pt x="352008" y="680719"/>
                </a:lnTo>
                <a:lnTo>
                  <a:pt x="359136" y="693419"/>
                </a:lnTo>
                <a:lnTo>
                  <a:pt x="367173" y="706119"/>
                </a:lnTo>
                <a:lnTo>
                  <a:pt x="372657" y="716279"/>
                </a:lnTo>
                <a:lnTo>
                  <a:pt x="378669" y="726439"/>
                </a:lnTo>
                <a:lnTo>
                  <a:pt x="385141" y="737869"/>
                </a:lnTo>
                <a:lnTo>
                  <a:pt x="392006" y="748029"/>
                </a:lnTo>
                <a:lnTo>
                  <a:pt x="399196" y="759460"/>
                </a:lnTo>
                <a:lnTo>
                  <a:pt x="406644" y="769619"/>
                </a:lnTo>
                <a:lnTo>
                  <a:pt x="414281" y="781050"/>
                </a:lnTo>
                <a:lnTo>
                  <a:pt x="422042" y="792479"/>
                </a:lnTo>
                <a:lnTo>
                  <a:pt x="418855" y="803910"/>
                </a:lnTo>
                <a:lnTo>
                  <a:pt x="414675" y="815339"/>
                </a:lnTo>
                <a:lnTo>
                  <a:pt x="386459" y="855980"/>
                </a:lnTo>
                <a:lnTo>
                  <a:pt x="351029" y="881380"/>
                </a:lnTo>
                <a:lnTo>
                  <a:pt x="336082" y="887730"/>
                </a:lnTo>
                <a:lnTo>
                  <a:pt x="328589" y="891539"/>
                </a:lnTo>
                <a:lnTo>
                  <a:pt x="321096" y="894080"/>
                </a:lnTo>
                <a:lnTo>
                  <a:pt x="312333" y="896619"/>
                </a:lnTo>
                <a:lnTo>
                  <a:pt x="312368" y="1258570"/>
                </a:lnTo>
                <a:lnTo>
                  <a:pt x="593892" y="1258570"/>
                </a:lnTo>
                <a:lnTo>
                  <a:pt x="593892" y="1214120"/>
                </a:lnTo>
                <a:lnTo>
                  <a:pt x="585129" y="1212850"/>
                </a:lnTo>
                <a:lnTo>
                  <a:pt x="578906" y="1205230"/>
                </a:lnTo>
                <a:lnTo>
                  <a:pt x="578906" y="1186180"/>
                </a:lnTo>
                <a:lnTo>
                  <a:pt x="585129" y="1178559"/>
                </a:lnTo>
                <a:lnTo>
                  <a:pt x="593892" y="1177289"/>
                </a:lnTo>
                <a:lnTo>
                  <a:pt x="593892" y="1165859"/>
                </a:lnTo>
                <a:lnTo>
                  <a:pt x="585129" y="1164589"/>
                </a:lnTo>
                <a:lnTo>
                  <a:pt x="578906" y="1156970"/>
                </a:lnTo>
                <a:lnTo>
                  <a:pt x="578906" y="1137920"/>
                </a:lnTo>
                <a:lnTo>
                  <a:pt x="585129" y="1129030"/>
                </a:lnTo>
                <a:lnTo>
                  <a:pt x="593892" y="1129030"/>
                </a:lnTo>
                <a:lnTo>
                  <a:pt x="593892" y="1109980"/>
                </a:lnTo>
                <a:lnTo>
                  <a:pt x="555615" y="1096009"/>
                </a:lnTo>
                <a:lnTo>
                  <a:pt x="520266" y="1078230"/>
                </a:lnTo>
                <a:lnTo>
                  <a:pt x="487052" y="1056639"/>
                </a:lnTo>
                <a:lnTo>
                  <a:pt x="444717" y="1018539"/>
                </a:lnTo>
                <a:lnTo>
                  <a:pt x="413402" y="981709"/>
                </a:lnTo>
                <a:lnTo>
                  <a:pt x="402891" y="969009"/>
                </a:lnTo>
                <a:lnTo>
                  <a:pt x="392293" y="953769"/>
                </a:lnTo>
                <a:lnTo>
                  <a:pt x="381580" y="938530"/>
                </a:lnTo>
                <a:lnTo>
                  <a:pt x="370723" y="922019"/>
                </a:lnTo>
                <a:lnTo>
                  <a:pt x="413120" y="894080"/>
                </a:lnTo>
                <a:lnTo>
                  <a:pt x="439348" y="866139"/>
                </a:lnTo>
                <a:lnTo>
                  <a:pt x="462755" y="834389"/>
                </a:lnTo>
                <a:lnTo>
                  <a:pt x="470235" y="824229"/>
                </a:lnTo>
                <a:lnTo>
                  <a:pt x="593311" y="824229"/>
                </a:lnTo>
                <a:lnTo>
                  <a:pt x="592617" y="769619"/>
                </a:lnTo>
                <a:lnTo>
                  <a:pt x="552226" y="769619"/>
                </a:lnTo>
                <a:lnTo>
                  <a:pt x="538984" y="767079"/>
                </a:lnTo>
                <a:lnTo>
                  <a:pt x="501815" y="745489"/>
                </a:lnTo>
                <a:lnTo>
                  <a:pt x="476365" y="703579"/>
                </a:lnTo>
                <a:lnTo>
                  <a:pt x="474602" y="690879"/>
                </a:lnTo>
                <a:lnTo>
                  <a:pt x="474768" y="678179"/>
                </a:lnTo>
                <a:lnTo>
                  <a:pt x="504775" y="643889"/>
                </a:lnTo>
                <a:lnTo>
                  <a:pt x="545878" y="628650"/>
                </a:lnTo>
                <a:lnTo>
                  <a:pt x="593892" y="623569"/>
                </a:lnTo>
                <a:lnTo>
                  <a:pt x="593892" y="622300"/>
                </a:lnTo>
                <a:lnTo>
                  <a:pt x="428250" y="622300"/>
                </a:lnTo>
                <a:lnTo>
                  <a:pt x="419239" y="619760"/>
                </a:lnTo>
                <a:lnTo>
                  <a:pt x="411011" y="614679"/>
                </a:lnTo>
                <a:lnTo>
                  <a:pt x="403539" y="607060"/>
                </a:lnTo>
                <a:lnTo>
                  <a:pt x="396795" y="596900"/>
                </a:lnTo>
                <a:lnTo>
                  <a:pt x="332651" y="596900"/>
                </a:lnTo>
                <a:lnTo>
                  <a:pt x="321932" y="589279"/>
                </a:lnTo>
                <a:lnTo>
                  <a:pt x="312333" y="580389"/>
                </a:lnTo>
                <a:close/>
              </a:path>
              <a:path w="1188720" h="1258570">
                <a:moveTo>
                  <a:pt x="774572" y="815339"/>
                </a:moveTo>
                <a:lnTo>
                  <a:pt x="733706" y="815339"/>
                </a:lnTo>
                <a:lnTo>
                  <a:pt x="738486" y="828039"/>
                </a:lnTo>
                <a:lnTo>
                  <a:pt x="756610" y="864869"/>
                </a:lnTo>
                <a:lnTo>
                  <a:pt x="780742" y="895350"/>
                </a:lnTo>
                <a:lnTo>
                  <a:pt x="823000" y="923289"/>
                </a:lnTo>
                <a:lnTo>
                  <a:pt x="811358" y="937259"/>
                </a:lnTo>
                <a:lnTo>
                  <a:pt x="800057" y="951230"/>
                </a:lnTo>
                <a:lnTo>
                  <a:pt x="789043" y="965200"/>
                </a:lnTo>
                <a:lnTo>
                  <a:pt x="778263" y="976630"/>
                </a:lnTo>
                <a:lnTo>
                  <a:pt x="725996" y="1031239"/>
                </a:lnTo>
                <a:lnTo>
                  <a:pt x="694015" y="1056639"/>
                </a:lnTo>
                <a:lnTo>
                  <a:pt x="659801" y="1079500"/>
                </a:lnTo>
                <a:lnTo>
                  <a:pt x="621910" y="1098550"/>
                </a:lnTo>
                <a:lnTo>
                  <a:pt x="593892" y="1109980"/>
                </a:lnTo>
                <a:lnTo>
                  <a:pt x="593892" y="1129030"/>
                </a:lnTo>
                <a:lnTo>
                  <a:pt x="605195" y="1129030"/>
                </a:lnTo>
                <a:lnTo>
                  <a:pt x="612688" y="1136650"/>
                </a:lnTo>
                <a:lnTo>
                  <a:pt x="612688" y="1156970"/>
                </a:lnTo>
                <a:lnTo>
                  <a:pt x="605195" y="1165859"/>
                </a:lnTo>
                <a:lnTo>
                  <a:pt x="593892" y="1165859"/>
                </a:lnTo>
                <a:lnTo>
                  <a:pt x="593892" y="1177289"/>
                </a:lnTo>
                <a:lnTo>
                  <a:pt x="605195" y="1177289"/>
                </a:lnTo>
                <a:lnTo>
                  <a:pt x="612688" y="1184909"/>
                </a:lnTo>
                <a:lnTo>
                  <a:pt x="612688" y="1205230"/>
                </a:lnTo>
                <a:lnTo>
                  <a:pt x="605195" y="1214120"/>
                </a:lnTo>
                <a:lnTo>
                  <a:pt x="593892" y="1214120"/>
                </a:lnTo>
                <a:lnTo>
                  <a:pt x="593927" y="1258570"/>
                </a:lnTo>
                <a:lnTo>
                  <a:pt x="876721" y="1258570"/>
                </a:lnTo>
                <a:lnTo>
                  <a:pt x="876473" y="897889"/>
                </a:lnTo>
                <a:lnTo>
                  <a:pt x="856388" y="890269"/>
                </a:lnTo>
                <a:lnTo>
                  <a:pt x="841177" y="882650"/>
                </a:lnTo>
                <a:lnTo>
                  <a:pt x="827687" y="876300"/>
                </a:lnTo>
                <a:lnTo>
                  <a:pt x="815703" y="867409"/>
                </a:lnTo>
                <a:lnTo>
                  <a:pt x="805155" y="859789"/>
                </a:lnTo>
                <a:lnTo>
                  <a:pt x="795972" y="849629"/>
                </a:lnTo>
                <a:lnTo>
                  <a:pt x="788083" y="839469"/>
                </a:lnTo>
                <a:lnTo>
                  <a:pt x="781416" y="829310"/>
                </a:lnTo>
                <a:lnTo>
                  <a:pt x="775902" y="819150"/>
                </a:lnTo>
                <a:lnTo>
                  <a:pt x="774572" y="815339"/>
                </a:lnTo>
                <a:close/>
              </a:path>
              <a:path w="1188720" h="1258570">
                <a:moveTo>
                  <a:pt x="876721" y="897889"/>
                </a:moveTo>
                <a:lnTo>
                  <a:pt x="876756" y="1258570"/>
                </a:lnTo>
                <a:lnTo>
                  <a:pt x="1154446" y="1248409"/>
                </a:lnTo>
                <a:lnTo>
                  <a:pt x="1160905" y="1236980"/>
                </a:lnTo>
                <a:lnTo>
                  <a:pt x="1176594" y="1200150"/>
                </a:lnTo>
                <a:lnTo>
                  <a:pt x="1187699" y="1151889"/>
                </a:lnTo>
                <a:lnTo>
                  <a:pt x="1188506" y="1140459"/>
                </a:lnTo>
                <a:lnTo>
                  <a:pt x="1187906" y="1116330"/>
                </a:lnTo>
                <a:lnTo>
                  <a:pt x="1179147" y="1074420"/>
                </a:lnTo>
                <a:lnTo>
                  <a:pt x="1161417" y="1038859"/>
                </a:lnTo>
                <a:lnTo>
                  <a:pt x="1136047" y="1009650"/>
                </a:lnTo>
                <a:lnTo>
                  <a:pt x="1104365" y="985519"/>
                </a:lnTo>
                <a:lnTo>
                  <a:pt x="1067701" y="966469"/>
                </a:lnTo>
                <a:lnTo>
                  <a:pt x="1027386" y="948689"/>
                </a:lnTo>
                <a:lnTo>
                  <a:pt x="984748" y="933450"/>
                </a:lnTo>
                <a:lnTo>
                  <a:pt x="962974" y="927100"/>
                </a:lnTo>
                <a:lnTo>
                  <a:pt x="941118" y="919480"/>
                </a:lnTo>
                <a:lnTo>
                  <a:pt x="919347" y="913130"/>
                </a:lnTo>
                <a:lnTo>
                  <a:pt x="876721" y="897889"/>
                </a:lnTo>
                <a:close/>
              </a:path>
              <a:path w="1188720" h="1258570">
                <a:moveTo>
                  <a:pt x="593311" y="824229"/>
                </a:moveTo>
                <a:lnTo>
                  <a:pt x="470235" y="824229"/>
                </a:lnTo>
                <a:lnTo>
                  <a:pt x="507214" y="847089"/>
                </a:lnTo>
                <a:lnTo>
                  <a:pt x="519476" y="852169"/>
                </a:lnTo>
                <a:lnTo>
                  <a:pt x="543392" y="862330"/>
                </a:lnTo>
                <a:lnTo>
                  <a:pt x="554875" y="866139"/>
                </a:lnTo>
                <a:lnTo>
                  <a:pt x="565928" y="868680"/>
                </a:lnTo>
                <a:lnTo>
                  <a:pt x="576464" y="869950"/>
                </a:lnTo>
                <a:lnTo>
                  <a:pt x="593892" y="869950"/>
                </a:lnTo>
                <a:lnTo>
                  <a:pt x="593311" y="824229"/>
                </a:lnTo>
                <a:close/>
              </a:path>
              <a:path w="1188720" h="1258570">
                <a:moveTo>
                  <a:pt x="595162" y="750569"/>
                </a:moveTo>
                <a:lnTo>
                  <a:pt x="593892" y="750569"/>
                </a:lnTo>
                <a:lnTo>
                  <a:pt x="593892" y="869950"/>
                </a:lnTo>
                <a:lnTo>
                  <a:pt x="614623" y="869950"/>
                </a:lnTo>
                <a:lnTo>
                  <a:pt x="636378" y="864869"/>
                </a:lnTo>
                <a:lnTo>
                  <a:pt x="696420" y="839469"/>
                </a:lnTo>
                <a:lnTo>
                  <a:pt x="733706" y="815339"/>
                </a:lnTo>
                <a:lnTo>
                  <a:pt x="774572" y="815339"/>
                </a:lnTo>
                <a:lnTo>
                  <a:pt x="771469" y="806450"/>
                </a:lnTo>
                <a:lnTo>
                  <a:pt x="768047" y="795019"/>
                </a:lnTo>
                <a:lnTo>
                  <a:pt x="765564" y="782319"/>
                </a:lnTo>
                <a:lnTo>
                  <a:pt x="774034" y="773429"/>
                </a:lnTo>
                <a:lnTo>
                  <a:pt x="777569" y="769619"/>
                </a:lnTo>
                <a:lnTo>
                  <a:pt x="636178" y="769619"/>
                </a:lnTo>
                <a:lnTo>
                  <a:pt x="625465" y="767079"/>
                </a:lnTo>
                <a:lnTo>
                  <a:pt x="615530" y="759460"/>
                </a:lnTo>
                <a:lnTo>
                  <a:pt x="605666" y="753110"/>
                </a:lnTo>
                <a:lnTo>
                  <a:pt x="595162" y="750569"/>
                </a:lnTo>
                <a:close/>
              </a:path>
              <a:path w="1188720" h="1258570">
                <a:moveTo>
                  <a:pt x="592375" y="750569"/>
                </a:moveTo>
                <a:lnTo>
                  <a:pt x="582717" y="753110"/>
                </a:lnTo>
                <a:lnTo>
                  <a:pt x="573321" y="759460"/>
                </a:lnTo>
                <a:lnTo>
                  <a:pt x="563414" y="765810"/>
                </a:lnTo>
                <a:lnTo>
                  <a:pt x="552226" y="769619"/>
                </a:lnTo>
                <a:lnTo>
                  <a:pt x="592617" y="769619"/>
                </a:lnTo>
                <a:lnTo>
                  <a:pt x="592375" y="750569"/>
                </a:lnTo>
                <a:close/>
              </a:path>
              <a:path w="1188720" h="1258570">
                <a:moveTo>
                  <a:pt x="641516" y="579119"/>
                </a:moveTo>
                <a:lnTo>
                  <a:pt x="610802" y="579119"/>
                </a:lnTo>
                <a:lnTo>
                  <a:pt x="593942" y="581660"/>
                </a:lnTo>
                <a:lnTo>
                  <a:pt x="607513" y="624839"/>
                </a:lnTo>
                <a:lnTo>
                  <a:pt x="623457" y="626110"/>
                </a:lnTo>
                <a:lnTo>
                  <a:pt x="638850" y="628650"/>
                </a:lnTo>
                <a:lnTo>
                  <a:pt x="679050" y="643889"/>
                </a:lnTo>
                <a:lnTo>
                  <a:pt x="708707" y="683260"/>
                </a:lnTo>
                <a:lnTo>
                  <a:pt x="710063" y="697229"/>
                </a:lnTo>
                <a:lnTo>
                  <a:pt x="708200" y="707389"/>
                </a:lnTo>
                <a:lnTo>
                  <a:pt x="681007" y="748029"/>
                </a:lnTo>
                <a:lnTo>
                  <a:pt x="636178" y="769619"/>
                </a:lnTo>
                <a:lnTo>
                  <a:pt x="777569" y="769619"/>
                </a:lnTo>
                <a:lnTo>
                  <a:pt x="805276" y="734060"/>
                </a:lnTo>
                <a:lnTo>
                  <a:pt x="824761" y="699769"/>
                </a:lnTo>
                <a:lnTo>
                  <a:pt x="830279" y="688339"/>
                </a:lnTo>
                <a:lnTo>
                  <a:pt x="849947" y="655319"/>
                </a:lnTo>
                <a:lnTo>
                  <a:pt x="861735" y="632460"/>
                </a:lnTo>
                <a:lnTo>
                  <a:pt x="866815" y="629919"/>
                </a:lnTo>
                <a:lnTo>
                  <a:pt x="876716" y="624839"/>
                </a:lnTo>
                <a:lnTo>
                  <a:pt x="876590" y="622300"/>
                </a:lnTo>
                <a:lnTo>
                  <a:pt x="754002" y="622300"/>
                </a:lnTo>
                <a:lnTo>
                  <a:pt x="744997" y="621029"/>
                </a:lnTo>
                <a:lnTo>
                  <a:pt x="735370" y="615950"/>
                </a:lnTo>
                <a:lnTo>
                  <a:pt x="734100" y="613410"/>
                </a:lnTo>
                <a:lnTo>
                  <a:pt x="731560" y="612139"/>
                </a:lnTo>
                <a:lnTo>
                  <a:pt x="691471" y="589279"/>
                </a:lnTo>
                <a:lnTo>
                  <a:pt x="655410" y="580389"/>
                </a:lnTo>
                <a:lnTo>
                  <a:pt x="641516" y="579119"/>
                </a:lnTo>
                <a:close/>
              </a:path>
              <a:path w="1188720" h="1258570">
                <a:moveTo>
                  <a:pt x="311408" y="163829"/>
                </a:moveTo>
                <a:lnTo>
                  <a:pt x="306374" y="176529"/>
                </a:lnTo>
                <a:lnTo>
                  <a:pt x="301662" y="187960"/>
                </a:lnTo>
                <a:lnTo>
                  <a:pt x="297264" y="199389"/>
                </a:lnTo>
                <a:lnTo>
                  <a:pt x="293170" y="212089"/>
                </a:lnTo>
                <a:lnTo>
                  <a:pt x="289371" y="224789"/>
                </a:lnTo>
                <a:lnTo>
                  <a:pt x="285857" y="236219"/>
                </a:lnTo>
                <a:lnTo>
                  <a:pt x="276938" y="274319"/>
                </a:lnTo>
                <a:lnTo>
                  <a:pt x="270260" y="312419"/>
                </a:lnTo>
                <a:lnTo>
                  <a:pt x="265576" y="350519"/>
                </a:lnTo>
                <a:lnTo>
                  <a:pt x="263438" y="374650"/>
                </a:lnTo>
                <a:lnTo>
                  <a:pt x="260183" y="381000"/>
                </a:lnTo>
                <a:lnTo>
                  <a:pt x="245875" y="427989"/>
                </a:lnTo>
                <a:lnTo>
                  <a:pt x="241691" y="471169"/>
                </a:lnTo>
                <a:lnTo>
                  <a:pt x="242010" y="481329"/>
                </a:lnTo>
                <a:lnTo>
                  <a:pt x="247319" y="519429"/>
                </a:lnTo>
                <a:lnTo>
                  <a:pt x="257893" y="556260"/>
                </a:lnTo>
                <a:lnTo>
                  <a:pt x="283350" y="600710"/>
                </a:lnTo>
                <a:lnTo>
                  <a:pt x="312326" y="624839"/>
                </a:lnTo>
                <a:lnTo>
                  <a:pt x="311145" y="579119"/>
                </a:lnTo>
                <a:lnTo>
                  <a:pt x="304850" y="570229"/>
                </a:lnTo>
                <a:lnTo>
                  <a:pt x="299170" y="561339"/>
                </a:lnTo>
                <a:lnTo>
                  <a:pt x="282979" y="515619"/>
                </a:lnTo>
                <a:lnTo>
                  <a:pt x="278180" y="468629"/>
                </a:lnTo>
                <a:lnTo>
                  <a:pt x="278159" y="464819"/>
                </a:lnTo>
                <a:lnTo>
                  <a:pt x="278874" y="452119"/>
                </a:lnTo>
                <a:lnTo>
                  <a:pt x="285938" y="412750"/>
                </a:lnTo>
                <a:lnTo>
                  <a:pt x="304574" y="375919"/>
                </a:lnTo>
                <a:lnTo>
                  <a:pt x="312332" y="370839"/>
                </a:lnTo>
                <a:lnTo>
                  <a:pt x="311408" y="163829"/>
                </a:lnTo>
                <a:close/>
              </a:path>
              <a:path w="1188720" h="1258570">
                <a:moveTo>
                  <a:pt x="565954" y="577850"/>
                </a:moveTo>
                <a:lnTo>
                  <a:pt x="550658" y="577850"/>
                </a:lnTo>
                <a:lnTo>
                  <a:pt x="523031" y="580389"/>
                </a:lnTo>
                <a:lnTo>
                  <a:pt x="510652" y="584200"/>
                </a:lnTo>
                <a:lnTo>
                  <a:pt x="499198" y="586739"/>
                </a:lnTo>
                <a:lnTo>
                  <a:pt x="462145" y="605789"/>
                </a:lnTo>
                <a:lnTo>
                  <a:pt x="454954" y="610869"/>
                </a:lnTo>
                <a:lnTo>
                  <a:pt x="452414" y="612139"/>
                </a:lnTo>
                <a:lnTo>
                  <a:pt x="451271" y="613410"/>
                </a:lnTo>
                <a:lnTo>
                  <a:pt x="448731" y="615950"/>
                </a:lnTo>
                <a:lnTo>
                  <a:pt x="438072" y="621029"/>
                </a:lnTo>
                <a:lnTo>
                  <a:pt x="428250" y="622300"/>
                </a:lnTo>
                <a:lnTo>
                  <a:pt x="593892" y="622300"/>
                </a:lnTo>
                <a:lnTo>
                  <a:pt x="593892" y="581660"/>
                </a:lnTo>
                <a:lnTo>
                  <a:pt x="582269" y="580389"/>
                </a:lnTo>
                <a:lnTo>
                  <a:pt x="565954" y="577850"/>
                </a:lnTo>
                <a:close/>
              </a:path>
              <a:path w="1188720" h="1258570">
                <a:moveTo>
                  <a:pt x="652751" y="0"/>
                </a:moveTo>
                <a:lnTo>
                  <a:pt x="633814" y="0"/>
                </a:lnTo>
                <a:lnTo>
                  <a:pt x="614196" y="1269"/>
                </a:lnTo>
                <a:lnTo>
                  <a:pt x="593892" y="3810"/>
                </a:lnTo>
                <a:lnTo>
                  <a:pt x="593892" y="276860"/>
                </a:lnTo>
                <a:lnTo>
                  <a:pt x="603805" y="284479"/>
                </a:lnTo>
                <a:lnTo>
                  <a:pt x="613680" y="290829"/>
                </a:lnTo>
                <a:lnTo>
                  <a:pt x="633464" y="304800"/>
                </a:lnTo>
                <a:lnTo>
                  <a:pt x="643446" y="312419"/>
                </a:lnTo>
                <a:lnTo>
                  <a:pt x="663771" y="325119"/>
                </a:lnTo>
                <a:lnTo>
                  <a:pt x="674188" y="332739"/>
                </a:lnTo>
                <a:lnTo>
                  <a:pt x="684824" y="339089"/>
                </a:lnTo>
                <a:lnTo>
                  <a:pt x="695714" y="344169"/>
                </a:lnTo>
                <a:lnTo>
                  <a:pt x="706896" y="350519"/>
                </a:lnTo>
                <a:lnTo>
                  <a:pt x="742556" y="365760"/>
                </a:lnTo>
                <a:lnTo>
                  <a:pt x="782156" y="377189"/>
                </a:lnTo>
                <a:lnTo>
                  <a:pt x="826683" y="382269"/>
                </a:lnTo>
                <a:lnTo>
                  <a:pt x="826321" y="398779"/>
                </a:lnTo>
                <a:lnTo>
                  <a:pt x="823063" y="452119"/>
                </a:lnTo>
                <a:lnTo>
                  <a:pt x="816228" y="505460"/>
                </a:lnTo>
                <a:lnTo>
                  <a:pt x="805410" y="554989"/>
                </a:lnTo>
                <a:lnTo>
                  <a:pt x="790204" y="594360"/>
                </a:lnTo>
                <a:lnTo>
                  <a:pt x="762398" y="621029"/>
                </a:lnTo>
                <a:lnTo>
                  <a:pt x="754002" y="622300"/>
                </a:lnTo>
                <a:lnTo>
                  <a:pt x="876590" y="622300"/>
                </a:lnTo>
                <a:lnTo>
                  <a:pt x="875142" y="593089"/>
                </a:lnTo>
                <a:lnTo>
                  <a:pt x="855507" y="593089"/>
                </a:lnTo>
                <a:lnTo>
                  <a:pt x="844666" y="590550"/>
                </a:lnTo>
                <a:lnTo>
                  <a:pt x="842187" y="543560"/>
                </a:lnTo>
                <a:lnTo>
                  <a:pt x="841516" y="514350"/>
                </a:lnTo>
                <a:lnTo>
                  <a:pt x="841623" y="490219"/>
                </a:lnTo>
                <a:lnTo>
                  <a:pt x="844008" y="444500"/>
                </a:lnTo>
                <a:lnTo>
                  <a:pt x="851434" y="397510"/>
                </a:lnTo>
                <a:lnTo>
                  <a:pt x="876721" y="368300"/>
                </a:lnTo>
                <a:lnTo>
                  <a:pt x="876721" y="173989"/>
                </a:lnTo>
                <a:lnTo>
                  <a:pt x="859465" y="138429"/>
                </a:lnTo>
                <a:lnTo>
                  <a:pt x="829225" y="91439"/>
                </a:lnTo>
                <a:lnTo>
                  <a:pt x="793606" y="54610"/>
                </a:lnTo>
                <a:lnTo>
                  <a:pt x="752436" y="25400"/>
                </a:lnTo>
                <a:lnTo>
                  <a:pt x="705541" y="7619"/>
                </a:lnTo>
                <a:lnTo>
                  <a:pt x="671013" y="1269"/>
                </a:lnTo>
                <a:lnTo>
                  <a:pt x="652751" y="0"/>
                </a:lnTo>
                <a:close/>
              </a:path>
              <a:path w="1188720" h="1258570">
                <a:moveTo>
                  <a:pt x="876721" y="173989"/>
                </a:moveTo>
                <a:lnTo>
                  <a:pt x="882648" y="372110"/>
                </a:lnTo>
                <a:lnTo>
                  <a:pt x="889269" y="381000"/>
                </a:lnTo>
                <a:lnTo>
                  <a:pt x="896026" y="393700"/>
                </a:lnTo>
                <a:lnTo>
                  <a:pt x="908382" y="435610"/>
                </a:lnTo>
                <a:lnTo>
                  <a:pt x="910810" y="462279"/>
                </a:lnTo>
                <a:lnTo>
                  <a:pt x="910789" y="474979"/>
                </a:lnTo>
                <a:lnTo>
                  <a:pt x="905997" y="514350"/>
                </a:lnTo>
                <a:lnTo>
                  <a:pt x="889236" y="560069"/>
                </a:lnTo>
                <a:lnTo>
                  <a:pt x="876729" y="579119"/>
                </a:lnTo>
                <a:lnTo>
                  <a:pt x="883840" y="621029"/>
                </a:lnTo>
                <a:lnTo>
                  <a:pt x="911471" y="591819"/>
                </a:lnTo>
                <a:lnTo>
                  <a:pt x="932421" y="549910"/>
                </a:lnTo>
                <a:lnTo>
                  <a:pt x="943670" y="508000"/>
                </a:lnTo>
                <a:lnTo>
                  <a:pt x="946148" y="474979"/>
                </a:lnTo>
                <a:lnTo>
                  <a:pt x="946038" y="462279"/>
                </a:lnTo>
                <a:lnTo>
                  <a:pt x="941028" y="419100"/>
                </a:lnTo>
                <a:lnTo>
                  <a:pt x="925107" y="370839"/>
                </a:lnTo>
                <a:lnTo>
                  <a:pt x="923358" y="356869"/>
                </a:lnTo>
                <a:lnTo>
                  <a:pt x="921440" y="342900"/>
                </a:lnTo>
                <a:lnTo>
                  <a:pt x="919352" y="328929"/>
                </a:lnTo>
                <a:lnTo>
                  <a:pt x="917095" y="316229"/>
                </a:lnTo>
                <a:lnTo>
                  <a:pt x="914669" y="302260"/>
                </a:lnTo>
                <a:lnTo>
                  <a:pt x="912072" y="289560"/>
                </a:lnTo>
                <a:lnTo>
                  <a:pt x="909305" y="276860"/>
                </a:lnTo>
                <a:lnTo>
                  <a:pt x="906368" y="264160"/>
                </a:lnTo>
                <a:lnTo>
                  <a:pt x="903261" y="252729"/>
                </a:lnTo>
                <a:lnTo>
                  <a:pt x="899982" y="240029"/>
                </a:lnTo>
                <a:lnTo>
                  <a:pt x="885160" y="194310"/>
                </a:lnTo>
                <a:lnTo>
                  <a:pt x="881026" y="184150"/>
                </a:lnTo>
                <a:lnTo>
                  <a:pt x="876721" y="173989"/>
                </a:lnTo>
                <a:close/>
              </a:path>
              <a:path w="1188720" h="1258570">
                <a:moveTo>
                  <a:pt x="584218" y="5079"/>
                </a:moveTo>
                <a:lnTo>
                  <a:pt x="573441" y="7619"/>
                </a:lnTo>
                <a:lnTo>
                  <a:pt x="561474" y="10160"/>
                </a:lnTo>
                <a:lnTo>
                  <a:pt x="547870" y="12700"/>
                </a:lnTo>
                <a:lnTo>
                  <a:pt x="532180" y="16510"/>
                </a:lnTo>
                <a:lnTo>
                  <a:pt x="508731" y="21589"/>
                </a:lnTo>
                <a:lnTo>
                  <a:pt x="495830" y="24129"/>
                </a:lnTo>
                <a:lnTo>
                  <a:pt x="481575" y="27939"/>
                </a:lnTo>
                <a:lnTo>
                  <a:pt x="440510" y="35560"/>
                </a:lnTo>
                <a:lnTo>
                  <a:pt x="404694" y="52069"/>
                </a:lnTo>
                <a:lnTo>
                  <a:pt x="373760" y="74929"/>
                </a:lnTo>
                <a:lnTo>
                  <a:pt x="347338" y="104139"/>
                </a:lnTo>
                <a:lnTo>
                  <a:pt x="325062" y="137160"/>
                </a:lnTo>
                <a:lnTo>
                  <a:pt x="312333" y="162560"/>
                </a:lnTo>
                <a:lnTo>
                  <a:pt x="317088" y="370839"/>
                </a:lnTo>
                <a:lnTo>
                  <a:pt x="324159" y="374650"/>
                </a:lnTo>
                <a:lnTo>
                  <a:pt x="330888" y="382269"/>
                </a:lnTo>
                <a:lnTo>
                  <a:pt x="343858" y="426719"/>
                </a:lnTo>
                <a:lnTo>
                  <a:pt x="346657" y="464819"/>
                </a:lnTo>
                <a:lnTo>
                  <a:pt x="346753" y="482600"/>
                </a:lnTo>
                <a:lnTo>
                  <a:pt x="346630" y="487679"/>
                </a:lnTo>
                <a:lnTo>
                  <a:pt x="342950" y="537210"/>
                </a:lnTo>
                <a:lnTo>
                  <a:pt x="335889" y="581660"/>
                </a:lnTo>
                <a:lnTo>
                  <a:pt x="332651" y="596900"/>
                </a:lnTo>
                <a:lnTo>
                  <a:pt x="396795" y="596900"/>
                </a:lnTo>
                <a:lnTo>
                  <a:pt x="380664" y="553719"/>
                </a:lnTo>
                <a:lnTo>
                  <a:pt x="370111" y="497839"/>
                </a:lnTo>
                <a:lnTo>
                  <a:pt x="365810" y="457200"/>
                </a:lnTo>
                <a:lnTo>
                  <a:pt x="363444" y="416560"/>
                </a:lnTo>
                <a:lnTo>
                  <a:pt x="362901" y="394969"/>
                </a:lnTo>
                <a:lnTo>
                  <a:pt x="363008" y="363219"/>
                </a:lnTo>
                <a:lnTo>
                  <a:pt x="363043" y="360679"/>
                </a:lnTo>
                <a:lnTo>
                  <a:pt x="363641" y="345439"/>
                </a:lnTo>
                <a:lnTo>
                  <a:pt x="363719" y="339089"/>
                </a:lnTo>
                <a:lnTo>
                  <a:pt x="370568" y="293369"/>
                </a:lnTo>
                <a:lnTo>
                  <a:pt x="389850" y="246379"/>
                </a:lnTo>
                <a:lnTo>
                  <a:pt x="422810" y="219710"/>
                </a:lnTo>
                <a:lnTo>
                  <a:pt x="445247" y="217169"/>
                </a:lnTo>
                <a:lnTo>
                  <a:pt x="591766" y="217169"/>
                </a:lnTo>
                <a:lnTo>
                  <a:pt x="584218" y="5079"/>
                </a:lnTo>
                <a:close/>
              </a:path>
              <a:path w="1188720" h="1258570">
                <a:moveTo>
                  <a:pt x="874576" y="581660"/>
                </a:moveTo>
                <a:lnTo>
                  <a:pt x="865562" y="589279"/>
                </a:lnTo>
                <a:lnTo>
                  <a:pt x="855507" y="593089"/>
                </a:lnTo>
                <a:lnTo>
                  <a:pt x="875142" y="593089"/>
                </a:lnTo>
                <a:lnTo>
                  <a:pt x="874576" y="581660"/>
                </a:lnTo>
                <a:close/>
              </a:path>
              <a:path w="1188720" h="1258570">
                <a:moveTo>
                  <a:pt x="591766" y="217169"/>
                </a:moveTo>
                <a:lnTo>
                  <a:pt x="445247" y="217169"/>
                </a:lnTo>
                <a:lnTo>
                  <a:pt x="470866" y="219710"/>
                </a:lnTo>
                <a:lnTo>
                  <a:pt x="498785" y="227329"/>
                </a:lnTo>
                <a:lnTo>
                  <a:pt x="539703" y="243839"/>
                </a:lnTo>
                <a:lnTo>
                  <a:pt x="572713" y="262889"/>
                </a:lnTo>
                <a:lnTo>
                  <a:pt x="583344" y="270510"/>
                </a:lnTo>
                <a:lnTo>
                  <a:pt x="593891" y="276860"/>
                </a:lnTo>
                <a:lnTo>
                  <a:pt x="591766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5527" y="4107120"/>
            <a:ext cx="875362" cy="805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15895" y="2303830"/>
            <a:ext cx="37122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库引用与</a:t>
            </a:r>
            <a:r>
              <a:rPr spc="300" dirty="0"/>
              <a:t>impo</a:t>
            </a:r>
            <a:r>
              <a:rPr spc="315" dirty="0"/>
              <a:t>r</a:t>
            </a:r>
            <a:r>
              <a:rPr spc="375" dirty="0"/>
              <a:t>t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344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setu</a:t>
            </a:r>
            <a:r>
              <a:rPr sz="1600" b="1" spc="-9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penu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pendown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70" dirty="0">
                <a:solidFill>
                  <a:srgbClr val="D9D9D9"/>
                </a:solidFill>
                <a:latin typeface="FZLTZHB--B51-0"/>
                <a:cs typeface="FZLTZHB--B51-0"/>
              </a:rPr>
              <a:t>pensiz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pe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co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set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5" dirty="0">
                <a:latin typeface="FZLTZHB--B51-0"/>
                <a:cs typeface="FZLTZHB--B51-0"/>
              </a:rPr>
              <a:t>turtle</a:t>
            </a:r>
            <a:r>
              <a:rPr sz="1600" b="1" spc="125" dirty="0">
                <a:latin typeface="FZLTZHB--B51-0"/>
                <a:cs typeface="FZLTZHB--B51-0"/>
              </a:rPr>
              <a:t>.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5" dirty="0">
                <a:latin typeface="FZLTZHB--B51-0"/>
                <a:cs typeface="FZLTZHB--B51-0"/>
              </a:rPr>
              <a:t>turtle</a:t>
            </a:r>
            <a:r>
              <a:rPr sz="1600" b="1" spc="125" dirty="0">
                <a:latin typeface="FZLTZHB--B51-0"/>
                <a:cs typeface="FZLTZHB--B51-0"/>
              </a:rPr>
              <a:t>.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circl</a:t>
            </a:r>
            <a:r>
              <a:rPr sz="16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4612" y="3747654"/>
            <a:ext cx="2472690" cy="1106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circl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don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80731" y="4443984"/>
            <a:ext cx="1537716" cy="539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19700" y="1203960"/>
            <a:ext cx="3157728" cy="1833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08170" y="3708754"/>
            <a:ext cx="318071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25" dirty="0">
                <a:solidFill>
                  <a:srgbClr val="006FC0"/>
                </a:solidFill>
                <a:latin typeface="Arial"/>
                <a:cs typeface="Arial"/>
              </a:rPr>
              <a:t>&lt;a&gt;.</a:t>
            </a:r>
            <a:r>
              <a:rPr sz="2400" b="1" spc="265" dirty="0">
                <a:solidFill>
                  <a:srgbClr val="006FC0"/>
                </a:solidFill>
                <a:latin typeface="Arial"/>
                <a:cs typeface="Arial"/>
              </a:rPr>
              <a:t>&lt;</a:t>
            </a:r>
            <a:r>
              <a:rPr sz="2400" b="1" spc="275" dirty="0">
                <a:solidFill>
                  <a:srgbClr val="006FC0"/>
                </a:solidFill>
                <a:latin typeface="Arial"/>
                <a:cs typeface="Arial"/>
              </a:rPr>
              <a:t>b</a:t>
            </a:r>
            <a:r>
              <a:rPr sz="2400" b="1" spc="225" dirty="0">
                <a:solidFill>
                  <a:srgbClr val="006FC0"/>
                </a:solidFill>
                <a:latin typeface="Arial"/>
                <a:cs typeface="Arial"/>
              </a:rPr>
              <a:t>&gt;()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的编码风格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97934" y="583742"/>
            <a:ext cx="154813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0"/>
              </a:lnSpc>
            </a:pPr>
            <a:r>
              <a:rPr sz="4000" spc="-5" dirty="0">
                <a:latin typeface="Arial Unicode MS"/>
                <a:cs typeface="Arial Unicode MS"/>
              </a:rPr>
              <a:t>库引用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9092" y="1529831"/>
            <a:ext cx="386524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扩充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Pyth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程序功能的方式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0473" y="2477886"/>
            <a:ext cx="7203440" cy="1934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4530" indent="-1942464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使用</a:t>
            </a:r>
            <a:r>
              <a:rPr sz="2400" b="1" spc="60" dirty="0">
                <a:solidFill>
                  <a:srgbClr val="FF921A"/>
                </a:solidFill>
                <a:latin typeface="Arial"/>
                <a:cs typeface="Arial"/>
              </a:rPr>
              <a:t>i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po</a:t>
            </a:r>
            <a:r>
              <a:rPr sz="2400" b="1" spc="13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5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dirty="0">
                <a:latin typeface="Heiti SC"/>
                <a:cs typeface="Heiti SC"/>
              </a:rPr>
              <a:t>保留字完成，采用</a:t>
            </a:r>
            <a:r>
              <a:rPr sz="2400" b="1" spc="260" dirty="0">
                <a:latin typeface="Arial"/>
                <a:cs typeface="Arial"/>
              </a:rPr>
              <a:t>&lt;a&gt;.&lt;b</a:t>
            </a:r>
            <a:r>
              <a:rPr sz="2400" b="1" spc="280" dirty="0">
                <a:latin typeface="Arial"/>
                <a:cs typeface="Arial"/>
              </a:rPr>
              <a:t>&gt;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编码风格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3450">
              <a:latin typeface="Times New Roman"/>
              <a:cs typeface="Times New Roman"/>
            </a:endParaRPr>
          </a:p>
          <a:p>
            <a:pPr marL="1954530">
              <a:lnSpc>
                <a:spcPct val="100000"/>
              </a:lnSpc>
            </a:pPr>
            <a:r>
              <a:rPr sz="2400" b="1" spc="60" dirty="0">
                <a:solidFill>
                  <a:srgbClr val="FF921A"/>
                </a:solidFill>
                <a:latin typeface="Arial"/>
                <a:cs typeface="Arial"/>
              </a:rPr>
              <a:t>i</a:t>
            </a:r>
            <a:r>
              <a:rPr sz="2400" b="1" spc="195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p</a:t>
            </a:r>
            <a:r>
              <a:rPr sz="2400" b="1" spc="105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400" b="1" spc="150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5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spc="65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库名</a:t>
            </a:r>
            <a:r>
              <a:rPr sz="2400" b="1" spc="425" dirty="0"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954530">
              <a:lnSpc>
                <a:spcPct val="100000"/>
              </a:lnSpc>
            </a:pP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库名</a:t>
            </a:r>
            <a:r>
              <a:rPr sz="2400" b="1" spc="250" dirty="0">
                <a:latin typeface="Arial"/>
                <a:cs typeface="Arial"/>
              </a:rPr>
              <a:t>&gt;.</a:t>
            </a:r>
            <a:r>
              <a:rPr sz="2400" b="1" spc="35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函数名</a:t>
            </a:r>
            <a:r>
              <a:rPr sz="2400" b="1" spc="320" dirty="0">
                <a:latin typeface="Arial"/>
                <a:cs typeface="Arial"/>
              </a:rPr>
              <a:t>&gt;(&lt;</a:t>
            </a:r>
            <a:r>
              <a:rPr sz="2400" b="1" dirty="0">
                <a:latin typeface="Heiti SC"/>
                <a:cs typeface="Heiti SC"/>
              </a:rPr>
              <a:t>函数参</a:t>
            </a:r>
            <a:r>
              <a:rPr sz="2400" b="1" spc="-10" dirty="0">
                <a:latin typeface="Heiti SC"/>
                <a:cs typeface="Heiti SC"/>
              </a:rPr>
              <a:t>数</a:t>
            </a:r>
            <a:r>
              <a:rPr sz="2400" b="1" spc="275" dirty="0">
                <a:latin typeface="Arial"/>
                <a:cs typeface="Arial"/>
              </a:rPr>
              <a:t>&gt;)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3741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setu</a:t>
            </a:r>
            <a:r>
              <a:rPr sz="1600" b="1" spc="-9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penu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pendown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70" dirty="0">
                <a:solidFill>
                  <a:srgbClr val="D9D9D9"/>
                </a:solidFill>
                <a:latin typeface="FZLTZHB--B51-0"/>
                <a:cs typeface="FZLTZHB--B51-0"/>
              </a:rPr>
              <a:t>pensiz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pe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co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set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5" dirty="0">
                <a:latin typeface="FZLTZHB--B51-0"/>
                <a:cs typeface="FZLTZHB--B51-0"/>
              </a:rPr>
              <a:t>turtle</a:t>
            </a:r>
            <a:r>
              <a:rPr sz="1600" b="1" spc="125" dirty="0">
                <a:latin typeface="FZLTZHB--B51-0"/>
                <a:cs typeface="FZLTZHB--B51-0"/>
              </a:rPr>
              <a:t>.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5" dirty="0">
                <a:latin typeface="FZLTZHB--B51-0"/>
                <a:cs typeface="FZLTZHB--B51-0"/>
              </a:rPr>
              <a:t>turtle</a:t>
            </a:r>
            <a:r>
              <a:rPr sz="1600" b="1" spc="125" dirty="0">
                <a:latin typeface="FZLTZHB--B51-0"/>
                <a:cs typeface="FZLTZHB--B51-0"/>
              </a:rPr>
              <a:t>.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circl</a:t>
            </a:r>
            <a:r>
              <a:rPr sz="16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4612" y="4040262"/>
            <a:ext cx="2472690" cy="813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circl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don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443854" y="345810"/>
            <a:ext cx="1796414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引入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40" dirty="0">
                <a:latin typeface="Arial"/>
                <a:cs typeface="Arial"/>
              </a:rPr>
              <a:t>e</a:t>
            </a:r>
            <a:r>
              <a:rPr sz="2400" b="1" dirty="0">
                <a:latin typeface="Heiti SC"/>
                <a:cs typeface="Heiti SC"/>
              </a:rPr>
              <a:t>库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84394" y="2196581"/>
            <a:ext cx="2406650" cy="879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使用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40" dirty="0">
                <a:latin typeface="Arial"/>
                <a:cs typeface="Arial"/>
              </a:rPr>
              <a:t>e</a:t>
            </a:r>
            <a:r>
              <a:rPr sz="2400" b="1" dirty="0">
                <a:latin typeface="Heiti SC"/>
                <a:cs typeface="Heiti SC"/>
              </a:rPr>
              <a:t>库函数</a:t>
            </a:r>
            <a:endParaRPr sz="2400">
              <a:latin typeface="Heiti SC"/>
              <a:cs typeface="Heiti SC"/>
            </a:endParaRPr>
          </a:p>
          <a:p>
            <a:pPr marL="116205" algn="ctr">
              <a:lnSpc>
                <a:spcPct val="100000"/>
              </a:lnSpc>
              <a:spcBef>
                <a:spcPts val="1440"/>
              </a:spcBef>
            </a:pPr>
            <a:r>
              <a:rPr sz="2400" b="1" dirty="0">
                <a:latin typeface="Heiti SC"/>
                <a:cs typeface="Heiti SC"/>
              </a:rPr>
              <a:t>完成功能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5876" y="4112700"/>
            <a:ext cx="3932554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Heiti SC"/>
                <a:cs typeface="Heiti SC"/>
              </a:rPr>
              <a:t>可是可是</a:t>
            </a:r>
            <a:r>
              <a:rPr sz="2000" b="1" spc="15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2000" b="1" spc="3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6FC0"/>
                </a:solidFill>
                <a:latin typeface="Heiti SC"/>
                <a:cs typeface="Heiti SC"/>
              </a:rPr>
              <a:t>好多</a:t>
            </a: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000" b="1" spc="145" dirty="0">
                <a:solidFill>
                  <a:srgbClr val="006FC0"/>
                </a:solidFill>
                <a:latin typeface="Arial"/>
                <a:cs typeface="Arial"/>
              </a:rPr>
              <a:t>u</a:t>
            </a:r>
            <a:r>
              <a:rPr sz="2000" b="1" spc="12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000" b="1" spc="5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006FC0"/>
                </a:solidFill>
                <a:latin typeface="Heiti SC"/>
                <a:cs typeface="Heiti SC"/>
              </a:rPr>
              <a:t>，很繁琐</a:t>
            </a:r>
            <a:r>
              <a:rPr sz="2000" b="1" spc="5" dirty="0">
                <a:solidFill>
                  <a:srgbClr val="006FC0"/>
                </a:solidFill>
                <a:latin typeface="Heiti SC"/>
                <a:cs typeface="Heiti SC"/>
              </a:rPr>
              <a:t>嘛</a:t>
            </a:r>
            <a:r>
              <a:rPr sz="2000" b="1" spc="-70" dirty="0">
                <a:solidFill>
                  <a:srgbClr val="006FC0"/>
                </a:solidFill>
                <a:latin typeface="Heiti SC"/>
                <a:cs typeface="Heiti SC"/>
              </a:rPr>
              <a:t>…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2120">
              <a:lnSpc>
                <a:spcPts val="4790"/>
              </a:lnSpc>
            </a:pPr>
            <a:r>
              <a:rPr spc="300" dirty="0"/>
              <a:t>impo</a:t>
            </a:r>
            <a:r>
              <a:rPr spc="315" dirty="0"/>
              <a:t>r</a:t>
            </a:r>
            <a:r>
              <a:rPr spc="375" dirty="0"/>
              <a:t>t</a:t>
            </a:r>
            <a:r>
              <a:rPr spc="-5" dirty="0">
                <a:latin typeface="Arial Unicode MS"/>
                <a:cs typeface="Arial Unicode MS"/>
              </a:rPr>
              <a:t>更多用法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41601" y="1529831"/>
            <a:ext cx="4879975" cy="288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使用</a:t>
            </a:r>
            <a:r>
              <a:rPr sz="2400" b="1" spc="110" dirty="0">
                <a:solidFill>
                  <a:srgbClr val="FF921A"/>
                </a:solidFill>
                <a:latin typeface="Arial"/>
                <a:cs typeface="Arial"/>
              </a:rPr>
              <a:t>f</a:t>
            </a:r>
            <a:r>
              <a:rPr sz="2400" b="1" spc="12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30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400" b="1" spc="185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和</a:t>
            </a:r>
            <a:r>
              <a:rPr sz="2400" b="1" spc="60" dirty="0">
                <a:solidFill>
                  <a:srgbClr val="FF921A"/>
                </a:solidFill>
                <a:latin typeface="Arial"/>
                <a:cs typeface="Arial"/>
              </a:rPr>
              <a:t>i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po</a:t>
            </a:r>
            <a:r>
              <a:rPr sz="2400" b="1" spc="13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保留字共同完成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Times New Roman"/>
              <a:cs typeface="Times New Roman"/>
            </a:endParaRPr>
          </a:p>
          <a:p>
            <a:pPr marL="215265">
              <a:lnSpc>
                <a:spcPct val="100000"/>
              </a:lnSpc>
            </a:pPr>
            <a:r>
              <a:rPr sz="2400" b="1" spc="110" dirty="0">
                <a:solidFill>
                  <a:srgbClr val="FF921A"/>
                </a:solidFill>
                <a:latin typeface="Arial"/>
                <a:cs typeface="Arial"/>
              </a:rPr>
              <a:t>f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30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400" b="1" spc="200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35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库</a:t>
            </a:r>
            <a:r>
              <a:rPr sz="2400" b="1" dirty="0">
                <a:latin typeface="Heiti SC"/>
                <a:cs typeface="Heiti SC"/>
              </a:rPr>
              <a:t>名</a:t>
            </a:r>
            <a:r>
              <a:rPr sz="2400" b="1" spc="425" dirty="0">
                <a:latin typeface="Arial"/>
                <a:cs typeface="Arial"/>
              </a:rPr>
              <a:t>&gt;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60" dirty="0">
                <a:solidFill>
                  <a:srgbClr val="FF921A"/>
                </a:solidFill>
                <a:latin typeface="Arial"/>
                <a:cs typeface="Arial"/>
              </a:rPr>
              <a:t>i</a:t>
            </a:r>
            <a:r>
              <a:rPr sz="2400" b="1" spc="195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p</a:t>
            </a:r>
            <a:r>
              <a:rPr sz="2400" b="1" spc="105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400" b="1" spc="150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5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函数名</a:t>
            </a:r>
            <a:r>
              <a:rPr sz="2400" b="1" spc="425" dirty="0"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215265">
              <a:lnSpc>
                <a:spcPct val="100000"/>
              </a:lnSpc>
            </a:pPr>
            <a:r>
              <a:rPr sz="2400" b="1" spc="110" dirty="0">
                <a:solidFill>
                  <a:srgbClr val="FF921A"/>
                </a:solidFill>
                <a:latin typeface="Arial"/>
                <a:cs typeface="Arial"/>
              </a:rPr>
              <a:t>f</a:t>
            </a:r>
            <a:r>
              <a:rPr sz="2400" b="1" spc="12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30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400" b="1" spc="195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40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库名</a:t>
            </a:r>
            <a:r>
              <a:rPr sz="2400" b="1" spc="425" dirty="0">
                <a:latin typeface="Arial"/>
                <a:cs typeface="Arial"/>
              </a:rPr>
              <a:t>&gt;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60" dirty="0">
                <a:solidFill>
                  <a:srgbClr val="FF921A"/>
                </a:solidFill>
                <a:latin typeface="Arial"/>
                <a:cs typeface="Arial"/>
              </a:rPr>
              <a:t>i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po</a:t>
            </a:r>
            <a:r>
              <a:rPr sz="2400" b="1" spc="13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spc="80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235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215265">
              <a:lnSpc>
                <a:spcPct val="100000"/>
              </a:lnSpc>
            </a:pP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函数名</a:t>
            </a:r>
            <a:r>
              <a:rPr sz="2400" b="1" spc="320" dirty="0">
                <a:latin typeface="Arial"/>
                <a:cs typeface="Arial"/>
              </a:rPr>
              <a:t>&gt;(&lt;</a:t>
            </a:r>
            <a:r>
              <a:rPr sz="2400" b="1" dirty="0">
                <a:latin typeface="Heiti SC"/>
                <a:cs typeface="Heiti SC"/>
              </a:rPr>
              <a:t>函数参数</a:t>
            </a:r>
            <a:r>
              <a:rPr sz="2400" b="1" spc="275" dirty="0">
                <a:latin typeface="Arial"/>
                <a:cs typeface="Arial"/>
              </a:rPr>
              <a:t>&gt;)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9495" y="123444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8" y="4936236"/>
                </a:lnTo>
                <a:lnTo>
                  <a:pt x="3874008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8540" y="307427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setup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penup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79145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pendown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r>
              <a:rPr sz="16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70" dirty="0">
                <a:solidFill>
                  <a:srgbClr val="D9D9D9"/>
                </a:solidFill>
                <a:latin typeface="FZLTZHB--B51-0"/>
                <a:cs typeface="FZLTZHB--B51-0"/>
              </a:rPr>
              <a:t>pensiz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-175" dirty="0">
                <a:solidFill>
                  <a:srgbClr val="D9D9D9"/>
                </a:solidFill>
                <a:latin typeface="FZLTZHB--B51-0"/>
                <a:cs typeface="FZLTZHB--B51-0"/>
              </a:rPr>
              <a:t>nc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seth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indent="4445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spc="17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marR="1003935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100" dirty="0">
                <a:solidFill>
                  <a:srgbClr val="D9D9D9"/>
                </a:solidFill>
                <a:latin typeface="FZLTZHB--B51-0"/>
                <a:cs typeface="FZLTZHB--B51-0"/>
              </a:rPr>
              <a:t>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40,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/2)</a:t>
            </a:r>
            <a:r>
              <a:rPr sz="1600" b="1" spc="9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100" dirty="0">
                <a:solidFill>
                  <a:srgbClr val="D9D9D9"/>
                </a:solidFill>
                <a:latin typeface="FZLTZHB--B51-0"/>
                <a:cs typeface="FZLTZHB--B51-0"/>
              </a:rPr>
              <a:t>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06773" y="2510789"/>
            <a:ext cx="251460" cy="360045"/>
          </a:xfrm>
          <a:custGeom>
            <a:avLst/>
            <a:gdLst/>
            <a:ahLst/>
            <a:cxnLst/>
            <a:rect l="l" t="t" r="r" b="b"/>
            <a:pathLst>
              <a:path w="251460" h="360044">
                <a:moveTo>
                  <a:pt x="0" y="89916"/>
                </a:moveTo>
                <a:lnTo>
                  <a:pt x="125729" y="89916"/>
                </a:lnTo>
                <a:lnTo>
                  <a:pt x="125729" y="0"/>
                </a:lnTo>
                <a:lnTo>
                  <a:pt x="251460" y="179832"/>
                </a:lnTo>
                <a:lnTo>
                  <a:pt x="125729" y="359664"/>
                </a:lnTo>
                <a:lnTo>
                  <a:pt x="125729" y="269748"/>
                </a:lnTo>
                <a:lnTo>
                  <a:pt x="0" y="269748"/>
                </a:lnTo>
                <a:lnTo>
                  <a:pt x="0" y="89916"/>
                </a:lnTo>
                <a:close/>
              </a:path>
            </a:pathLst>
          </a:custGeom>
          <a:ln w="381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15255" y="68580"/>
            <a:ext cx="3876040" cy="4937760"/>
          </a:xfrm>
          <a:custGeom>
            <a:avLst/>
            <a:gdLst/>
            <a:ahLst/>
            <a:cxnLst/>
            <a:rect l="l" t="t" r="r" b="b"/>
            <a:pathLst>
              <a:path w="3876040" h="4937760">
                <a:moveTo>
                  <a:pt x="0" y="4937760"/>
                </a:moveTo>
                <a:lnTo>
                  <a:pt x="3875532" y="4937760"/>
                </a:lnTo>
                <a:lnTo>
                  <a:pt x="3875532" y="0"/>
                </a:lnTo>
                <a:lnTo>
                  <a:pt x="0" y="0"/>
                </a:lnTo>
                <a:lnTo>
                  <a:pt x="0" y="4937760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95520" y="252817"/>
            <a:ext cx="2805430" cy="3740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fro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m </a:t>
            </a:r>
            <a:r>
              <a:rPr sz="1600" b="1" spc="120" dirty="0">
                <a:latin typeface="FZLTZHB--B51-0"/>
                <a:cs typeface="FZLTZHB--B51-0"/>
              </a:rPr>
              <a:t>turtl</a:t>
            </a:r>
            <a:r>
              <a:rPr sz="1600" b="1" spc="195" dirty="0">
                <a:latin typeface="FZLTZHB--B51-0"/>
                <a:cs typeface="FZLTZHB--B51-0"/>
              </a:rPr>
              <a:t>e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110" dirty="0">
                <a:solidFill>
                  <a:srgbClr val="FF7700"/>
                </a:solidFill>
                <a:latin typeface="Menlo"/>
                <a:cs typeface="Menlo"/>
              </a:rPr>
              <a:t>m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0" dirty="0">
                <a:solidFill>
                  <a:srgbClr val="D9D9D9"/>
                </a:solidFill>
                <a:latin typeface="FZLTZHB--B51-0"/>
                <a:cs typeface="FZLTZHB--B51-0"/>
              </a:rPr>
              <a:t>setup(650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35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5" dirty="0">
                <a:solidFill>
                  <a:srgbClr val="D9D9D9"/>
                </a:solidFill>
                <a:latin typeface="FZLTZHB--B51-0"/>
                <a:cs typeface="FZLTZHB--B51-0"/>
              </a:rPr>
              <a:t>200</a:t>
            </a:r>
            <a:r>
              <a:rPr sz="1600" b="1" spc="-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200)</a:t>
            </a:r>
            <a:endParaRPr sz="1600">
              <a:latin typeface="FZLTZHB--B51-0"/>
              <a:cs typeface="FZLTZHB--B51-0"/>
            </a:endParaRPr>
          </a:p>
          <a:p>
            <a:pPr marL="12700" marR="1894205">
              <a:lnSpc>
                <a:spcPct val="120000"/>
              </a:lnSpc>
            </a:pP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penup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r>
              <a:rPr sz="16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250)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pendow</a:t>
            </a:r>
            <a:r>
              <a:rPr sz="16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955">
              <a:lnSpc>
                <a:spcPct val="120000"/>
              </a:lnSpc>
            </a:pPr>
            <a:r>
              <a:rPr sz="1600" b="1" spc="-70" dirty="0">
                <a:solidFill>
                  <a:srgbClr val="D9D9D9"/>
                </a:solidFill>
                <a:latin typeface="FZLTZHB--B51-0"/>
                <a:cs typeface="FZLTZHB--B51-0"/>
              </a:rPr>
              <a:t>pensize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pencolo</a:t>
            </a:r>
            <a:r>
              <a:rPr sz="1600" b="1" spc="-4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</a:t>
            </a:r>
            <a:r>
              <a:rPr sz="1600" b="1" spc="1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ur</a:t>
            </a:r>
            <a:r>
              <a:rPr sz="1600" b="1" spc="-9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le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seth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40)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r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n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-5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ge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90" dirty="0">
                <a:solidFill>
                  <a:srgbClr val="D9D9D9"/>
                </a:solidFill>
                <a:latin typeface="FZLTZHB--B51-0"/>
                <a:cs typeface="FZLTZHB--B51-0"/>
              </a:rPr>
              <a:t>):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5"/>
              </a:spcBef>
            </a:pP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circle(40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marR="671195" indent="444500">
              <a:lnSpc>
                <a:spcPct val="120000"/>
              </a:lnSpc>
            </a:pP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circle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circle(40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80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2)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95520" y="4057940"/>
            <a:ext cx="1692910" cy="813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600" b="1" spc="110" dirty="0">
                <a:solidFill>
                  <a:srgbClr val="D9D9D9"/>
                </a:solidFill>
                <a:latin typeface="FZLTZHB--B51-0"/>
                <a:cs typeface="FZLTZHB--B51-0"/>
              </a:rPr>
              <a:t>circle(16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25" dirty="0">
                <a:solidFill>
                  <a:srgbClr val="D9D9D9"/>
                </a:solidFill>
                <a:latin typeface="FZLTZHB--B51-0"/>
                <a:cs typeface="FZLTZHB--B51-0"/>
              </a:rPr>
              <a:t>18</a:t>
            </a:r>
            <a:r>
              <a:rPr sz="1600" b="1" spc="-14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2/3)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done()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69405" y="4172424"/>
            <a:ext cx="2216150" cy="665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0" marR="5080" indent="-299085">
              <a:lnSpc>
                <a:spcPct val="150000"/>
              </a:lnSpc>
            </a:pP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老师老师</a:t>
            </a:r>
            <a:r>
              <a:rPr sz="1800" b="1" spc="1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18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这么好的方 法为何不早</a:t>
            </a:r>
            <a:r>
              <a:rPr sz="1800" b="1" spc="-10" dirty="0">
                <a:solidFill>
                  <a:srgbClr val="006FC0"/>
                </a:solidFill>
                <a:latin typeface="Heiti SC"/>
                <a:cs typeface="Heiti SC"/>
              </a:rPr>
              <a:t>说</a:t>
            </a:r>
            <a:r>
              <a:rPr sz="1800" b="1" spc="-70" dirty="0">
                <a:solidFill>
                  <a:srgbClr val="006FC0"/>
                </a:solidFill>
                <a:latin typeface="Heiti SC"/>
                <a:cs typeface="Heiti SC"/>
              </a:rPr>
              <a:t>…</a:t>
            </a:r>
            <a:endParaRPr sz="18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2120">
              <a:lnSpc>
                <a:spcPts val="4790"/>
              </a:lnSpc>
            </a:pPr>
            <a:r>
              <a:rPr spc="300" dirty="0"/>
              <a:t>impo</a:t>
            </a:r>
            <a:r>
              <a:rPr spc="315" dirty="0"/>
              <a:t>r</a:t>
            </a:r>
            <a:r>
              <a:rPr spc="375" dirty="0"/>
              <a:t>t</a:t>
            </a:r>
            <a:r>
              <a:rPr spc="-5" dirty="0">
                <a:latin typeface="Arial Unicode MS"/>
                <a:cs typeface="Arial Unicode MS"/>
              </a:rPr>
              <a:t>更多用法</a:t>
            </a:r>
          </a:p>
        </p:txBody>
      </p:sp>
      <p:sp>
        <p:nvSpPr>
          <p:cNvPr id="3" name="object 3"/>
          <p:cNvSpPr/>
          <p:nvPr/>
        </p:nvSpPr>
        <p:spPr>
          <a:xfrm>
            <a:off x="757427" y="3652139"/>
            <a:ext cx="1943100" cy="1905"/>
          </a:xfrm>
          <a:custGeom>
            <a:avLst/>
            <a:gdLst/>
            <a:ahLst/>
            <a:cxnLst/>
            <a:rect l="l" t="t" r="r" b="b"/>
            <a:pathLst>
              <a:path w="1943100" h="1904">
                <a:moveTo>
                  <a:pt x="0" y="1778"/>
                </a:moveTo>
                <a:lnTo>
                  <a:pt x="1942719" y="1778"/>
                </a:lnTo>
                <a:lnTo>
                  <a:pt x="1942719" y="0"/>
                </a:lnTo>
                <a:lnTo>
                  <a:pt x="0" y="0"/>
                </a:lnTo>
                <a:lnTo>
                  <a:pt x="0" y="17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538" y="3652265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77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7427" y="3650615"/>
            <a:ext cx="1943100" cy="1905"/>
          </a:xfrm>
          <a:custGeom>
            <a:avLst/>
            <a:gdLst/>
            <a:ahLst/>
            <a:cxnLst/>
            <a:rect l="l" t="t" r="r" b="b"/>
            <a:pathLst>
              <a:path w="1943100" h="1904">
                <a:moveTo>
                  <a:pt x="0" y="1778"/>
                </a:moveTo>
                <a:lnTo>
                  <a:pt x="1942719" y="1778"/>
                </a:lnTo>
                <a:lnTo>
                  <a:pt x="1942719" y="0"/>
                </a:lnTo>
                <a:lnTo>
                  <a:pt x="0" y="0"/>
                </a:lnTo>
                <a:lnTo>
                  <a:pt x="0" y="17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99257" y="3652265"/>
            <a:ext cx="1905" cy="0"/>
          </a:xfrm>
          <a:custGeom>
            <a:avLst/>
            <a:gdLst/>
            <a:ahLst/>
            <a:cxnLst/>
            <a:rect l="l" t="t" r="r" b="b"/>
            <a:pathLst>
              <a:path w="1905">
                <a:moveTo>
                  <a:pt x="0" y="0"/>
                </a:moveTo>
                <a:lnTo>
                  <a:pt x="17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6666" y="3639311"/>
            <a:ext cx="1944370" cy="26034"/>
          </a:xfrm>
          <a:custGeom>
            <a:avLst/>
            <a:gdLst/>
            <a:ahLst/>
            <a:cxnLst/>
            <a:rect l="l" t="t" r="r" b="b"/>
            <a:pathLst>
              <a:path w="1944370" h="26035">
                <a:moveTo>
                  <a:pt x="0" y="25907"/>
                </a:moveTo>
                <a:lnTo>
                  <a:pt x="1944242" y="25907"/>
                </a:lnTo>
                <a:lnTo>
                  <a:pt x="1944242" y="0"/>
                </a:lnTo>
                <a:lnTo>
                  <a:pt x="0" y="0"/>
                </a:lnTo>
                <a:lnTo>
                  <a:pt x="0" y="2590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77967" y="3940175"/>
            <a:ext cx="1078865" cy="1905"/>
          </a:xfrm>
          <a:custGeom>
            <a:avLst/>
            <a:gdLst/>
            <a:ahLst/>
            <a:cxnLst/>
            <a:rect l="l" t="t" r="r" b="b"/>
            <a:pathLst>
              <a:path w="1078864" h="1904">
                <a:moveTo>
                  <a:pt x="0" y="1777"/>
                </a:moveTo>
                <a:lnTo>
                  <a:pt x="1078611" y="1777"/>
                </a:lnTo>
                <a:lnTo>
                  <a:pt x="1078611" y="0"/>
                </a:lnTo>
                <a:lnTo>
                  <a:pt x="0" y="0"/>
                </a:lnTo>
                <a:lnTo>
                  <a:pt x="0" y="1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77078" y="3940302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7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77967" y="3938651"/>
            <a:ext cx="1078865" cy="1905"/>
          </a:xfrm>
          <a:custGeom>
            <a:avLst/>
            <a:gdLst/>
            <a:ahLst/>
            <a:cxnLst/>
            <a:rect l="l" t="t" r="r" b="b"/>
            <a:pathLst>
              <a:path w="1078864" h="1904">
                <a:moveTo>
                  <a:pt x="0" y="1778"/>
                </a:moveTo>
                <a:lnTo>
                  <a:pt x="1078611" y="1778"/>
                </a:lnTo>
                <a:lnTo>
                  <a:pt x="1078611" y="0"/>
                </a:lnTo>
                <a:lnTo>
                  <a:pt x="0" y="0"/>
                </a:lnTo>
                <a:lnTo>
                  <a:pt x="0" y="17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55690" y="3940302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7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77205" y="3927347"/>
            <a:ext cx="1080135" cy="26034"/>
          </a:xfrm>
          <a:custGeom>
            <a:avLst/>
            <a:gdLst/>
            <a:ahLst/>
            <a:cxnLst/>
            <a:rect l="l" t="t" r="r" b="b"/>
            <a:pathLst>
              <a:path w="1080135" h="26035">
                <a:moveTo>
                  <a:pt x="0" y="25907"/>
                </a:moveTo>
                <a:lnTo>
                  <a:pt x="1080135" y="25907"/>
                </a:lnTo>
                <a:lnTo>
                  <a:pt x="1080135" y="0"/>
                </a:lnTo>
                <a:lnTo>
                  <a:pt x="0" y="0"/>
                </a:lnTo>
                <a:lnTo>
                  <a:pt x="0" y="2590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6582" y="1529831"/>
            <a:ext cx="8200390" cy="321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2385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两种方法比较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4405630">
              <a:lnSpc>
                <a:spcPct val="100000"/>
              </a:lnSpc>
              <a:spcBef>
                <a:spcPts val="1450"/>
              </a:spcBef>
            </a:pPr>
            <a:r>
              <a:rPr sz="2000" b="1" spc="145" dirty="0">
                <a:solidFill>
                  <a:srgbClr val="FF921A"/>
                </a:solidFill>
                <a:latin typeface="Arial"/>
                <a:cs typeface="Arial"/>
              </a:rPr>
              <a:t>f</a:t>
            </a:r>
            <a:r>
              <a:rPr sz="2000" b="1" spc="60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000" b="1" spc="110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000" b="1" spc="165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000" b="1" spc="35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000" b="1" spc="350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库名</a:t>
            </a:r>
            <a:r>
              <a:rPr sz="2000" b="1" spc="355" dirty="0">
                <a:latin typeface="Arial"/>
                <a:cs typeface="Arial"/>
              </a:rPr>
              <a:t>&gt;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spc="105" dirty="0">
                <a:solidFill>
                  <a:srgbClr val="FF921A"/>
                </a:solidFill>
                <a:latin typeface="Arial"/>
                <a:cs typeface="Arial"/>
              </a:rPr>
              <a:t>impo</a:t>
            </a:r>
            <a:r>
              <a:rPr sz="2000" b="1" spc="12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000" b="1" spc="16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000" b="1" spc="30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000" b="1" spc="350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函数名</a:t>
            </a:r>
            <a:r>
              <a:rPr sz="2000" b="1" spc="355" dirty="0">
                <a:latin typeface="Arial"/>
                <a:cs typeface="Arial"/>
              </a:rPr>
              <a:t>&gt;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  <a:spcBef>
                <a:spcPts val="25"/>
              </a:spcBef>
            </a:pPr>
            <a:r>
              <a:rPr sz="2000" b="1" spc="110" dirty="0">
                <a:solidFill>
                  <a:srgbClr val="FF921A"/>
                </a:solidFill>
                <a:latin typeface="Arial"/>
                <a:cs typeface="Arial"/>
              </a:rPr>
              <a:t>im</a:t>
            </a:r>
            <a:r>
              <a:rPr sz="2000" b="1" spc="105" dirty="0">
                <a:solidFill>
                  <a:srgbClr val="FF921A"/>
                </a:solidFill>
                <a:latin typeface="Arial"/>
                <a:cs typeface="Arial"/>
              </a:rPr>
              <a:t>p</a:t>
            </a:r>
            <a:r>
              <a:rPr sz="2000" b="1" spc="95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000" b="1" spc="120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000" b="1" spc="16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000" b="1" spc="30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000" b="1" spc="350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库名</a:t>
            </a:r>
            <a:r>
              <a:rPr sz="2000" b="1" spc="355" dirty="0">
                <a:latin typeface="Arial"/>
                <a:cs typeface="Arial"/>
              </a:rPr>
              <a:t>&gt;</a:t>
            </a:r>
            <a:endParaRPr sz="2000">
              <a:latin typeface="Arial"/>
              <a:cs typeface="Arial"/>
            </a:endParaRPr>
          </a:p>
          <a:p>
            <a:pPr marL="4405630">
              <a:lnSpc>
                <a:spcPts val="2390"/>
              </a:lnSpc>
            </a:pPr>
            <a:r>
              <a:rPr sz="2000" b="1" spc="95" dirty="0">
                <a:solidFill>
                  <a:srgbClr val="FF921A"/>
                </a:solidFill>
                <a:latin typeface="Arial"/>
                <a:cs typeface="Arial"/>
              </a:rPr>
              <a:t>fro</a:t>
            </a:r>
            <a:r>
              <a:rPr sz="2000" b="1" spc="200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000" b="1" spc="25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000" b="1" spc="350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库名</a:t>
            </a:r>
            <a:r>
              <a:rPr sz="2000" b="1" spc="355" dirty="0">
                <a:latin typeface="Arial"/>
                <a:cs typeface="Arial"/>
              </a:rPr>
              <a:t>&gt;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spc="110" dirty="0">
                <a:solidFill>
                  <a:srgbClr val="FF921A"/>
                </a:solidFill>
                <a:latin typeface="Arial"/>
                <a:cs typeface="Arial"/>
              </a:rPr>
              <a:t>im</a:t>
            </a:r>
            <a:r>
              <a:rPr sz="2000" b="1" spc="100" dirty="0">
                <a:solidFill>
                  <a:srgbClr val="FF921A"/>
                </a:solidFill>
                <a:latin typeface="Arial"/>
                <a:cs typeface="Arial"/>
              </a:rPr>
              <a:t>p</a:t>
            </a:r>
            <a:r>
              <a:rPr sz="2000" b="1" spc="95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000" b="1" spc="12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000" b="1" spc="16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000" b="1" spc="30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000" b="1" spc="195" dirty="0">
                <a:latin typeface="Arial"/>
                <a:cs typeface="Arial"/>
              </a:rPr>
              <a:t>*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  <a:spcBef>
                <a:spcPts val="25"/>
              </a:spcBef>
            </a:pPr>
            <a:r>
              <a:rPr sz="2000" b="1" spc="350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库名</a:t>
            </a:r>
            <a:r>
              <a:rPr sz="2000" b="1" spc="210" dirty="0">
                <a:latin typeface="Arial"/>
                <a:cs typeface="Arial"/>
              </a:rPr>
              <a:t>&gt;.</a:t>
            </a:r>
            <a:r>
              <a:rPr sz="2000" b="1" spc="295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函数名</a:t>
            </a:r>
            <a:r>
              <a:rPr sz="2000" b="1" spc="270" dirty="0">
                <a:latin typeface="Arial"/>
                <a:cs typeface="Arial"/>
              </a:rPr>
              <a:t>&gt;(&lt;</a:t>
            </a:r>
            <a:r>
              <a:rPr sz="2000" b="1" spc="5" dirty="0">
                <a:latin typeface="Heiti SC"/>
                <a:cs typeface="Heiti SC"/>
              </a:rPr>
              <a:t>函数参</a:t>
            </a:r>
            <a:r>
              <a:rPr sz="2000" b="1" spc="-5" dirty="0">
                <a:latin typeface="Heiti SC"/>
                <a:cs typeface="Heiti SC"/>
              </a:rPr>
              <a:t>数</a:t>
            </a:r>
            <a:r>
              <a:rPr sz="2000" b="1" spc="229" dirty="0">
                <a:latin typeface="Arial"/>
                <a:cs typeface="Arial"/>
              </a:rPr>
              <a:t>&gt;)</a:t>
            </a:r>
            <a:endParaRPr sz="2000">
              <a:latin typeface="Arial"/>
              <a:cs typeface="Arial"/>
            </a:endParaRPr>
          </a:p>
          <a:p>
            <a:pPr marL="756285" indent="3648710">
              <a:lnSpc>
                <a:spcPts val="2390"/>
              </a:lnSpc>
            </a:pPr>
            <a:r>
              <a:rPr sz="2000" b="1" spc="355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函数名</a:t>
            </a:r>
            <a:r>
              <a:rPr sz="2000" b="1" spc="270" dirty="0">
                <a:latin typeface="Arial"/>
                <a:cs typeface="Arial"/>
              </a:rPr>
              <a:t>&gt;(&lt;</a:t>
            </a:r>
            <a:r>
              <a:rPr sz="2000" b="1" dirty="0">
                <a:latin typeface="Heiti SC"/>
                <a:cs typeface="Heiti SC"/>
              </a:rPr>
              <a:t>函数参数</a:t>
            </a:r>
            <a:r>
              <a:rPr sz="2000" b="1" spc="229" dirty="0">
                <a:latin typeface="Arial"/>
                <a:cs typeface="Arial"/>
              </a:rPr>
              <a:t>&gt;)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Times New Roman"/>
              <a:cs typeface="Times New Roman"/>
            </a:endParaRPr>
          </a:p>
          <a:p>
            <a:pPr marR="323850" algn="ctr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第一种方法不会出现函</a:t>
            </a:r>
            <a:r>
              <a:rPr sz="2000" b="1" spc="-15" dirty="0">
                <a:latin typeface="Heiti SC"/>
                <a:cs typeface="Heiti SC"/>
              </a:rPr>
              <a:t>数</a:t>
            </a:r>
            <a:r>
              <a:rPr sz="2000" b="1" dirty="0">
                <a:latin typeface="Heiti SC"/>
                <a:cs typeface="Heiti SC"/>
              </a:rPr>
              <a:t>重名</a:t>
            </a:r>
            <a:r>
              <a:rPr sz="2000" b="1" spc="-15" dirty="0">
                <a:latin typeface="Heiti SC"/>
                <a:cs typeface="Heiti SC"/>
              </a:rPr>
              <a:t>问</a:t>
            </a:r>
            <a:r>
              <a:rPr sz="2000" b="1" dirty="0">
                <a:latin typeface="Heiti SC"/>
                <a:cs typeface="Heiti SC"/>
              </a:rPr>
              <a:t>题，</a:t>
            </a:r>
            <a:r>
              <a:rPr sz="2000" b="1" spc="-15" dirty="0">
                <a:latin typeface="Heiti SC"/>
                <a:cs typeface="Heiti SC"/>
              </a:rPr>
              <a:t>第</a:t>
            </a:r>
            <a:r>
              <a:rPr sz="2000" b="1" dirty="0">
                <a:latin typeface="Heiti SC"/>
                <a:cs typeface="Heiti SC"/>
              </a:rPr>
              <a:t>二种</a:t>
            </a:r>
            <a:r>
              <a:rPr sz="2000" b="1" spc="-15" dirty="0">
                <a:latin typeface="Heiti SC"/>
                <a:cs typeface="Heiti SC"/>
              </a:rPr>
              <a:t>方</a:t>
            </a:r>
            <a:r>
              <a:rPr sz="2000" b="1" dirty="0">
                <a:latin typeface="Heiti SC"/>
                <a:cs typeface="Heiti SC"/>
              </a:rPr>
              <a:t>法则</a:t>
            </a:r>
            <a:r>
              <a:rPr sz="2000" b="1" spc="-15" dirty="0">
                <a:latin typeface="Heiti SC"/>
                <a:cs typeface="Heiti SC"/>
              </a:rPr>
              <a:t>会</a:t>
            </a:r>
            <a:r>
              <a:rPr sz="2000" b="1" dirty="0">
                <a:latin typeface="Heiti SC"/>
                <a:cs typeface="Heiti SC"/>
              </a:rPr>
              <a:t>出现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4000" cy="514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2120">
              <a:lnSpc>
                <a:spcPts val="4790"/>
              </a:lnSpc>
            </a:pPr>
            <a:r>
              <a:rPr spc="300" dirty="0"/>
              <a:t>impo</a:t>
            </a:r>
            <a:r>
              <a:rPr spc="315" dirty="0"/>
              <a:t>r</a:t>
            </a:r>
            <a:r>
              <a:rPr spc="375" dirty="0"/>
              <a:t>t</a:t>
            </a:r>
            <a:r>
              <a:rPr spc="-5" dirty="0">
                <a:latin typeface="Arial Unicode MS"/>
                <a:cs typeface="Arial Unicode MS"/>
              </a:rPr>
              <a:t>更多用法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44292" y="1529831"/>
            <a:ext cx="4788535" cy="2082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762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使用</a:t>
            </a:r>
            <a:r>
              <a:rPr sz="2400" b="1" spc="125" dirty="0">
                <a:solidFill>
                  <a:srgbClr val="FF921A"/>
                </a:solidFill>
                <a:latin typeface="Arial"/>
                <a:cs typeface="Arial"/>
              </a:rPr>
              <a:t>imp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400" b="1" spc="150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和</a:t>
            </a:r>
            <a:r>
              <a:rPr sz="2400" b="1" spc="-45" dirty="0">
                <a:solidFill>
                  <a:srgbClr val="FF921A"/>
                </a:solidFill>
                <a:latin typeface="Arial"/>
                <a:cs typeface="Arial"/>
              </a:rPr>
              <a:t>a</a:t>
            </a:r>
            <a:r>
              <a:rPr sz="2400" b="1" spc="-50" dirty="0">
                <a:solidFill>
                  <a:srgbClr val="FF921A"/>
                </a:solidFill>
                <a:latin typeface="Arial"/>
                <a:cs typeface="Arial"/>
              </a:rPr>
              <a:t>s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保留字共同完成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60" dirty="0">
                <a:solidFill>
                  <a:srgbClr val="FF921A"/>
                </a:solidFill>
                <a:latin typeface="Arial"/>
                <a:cs typeface="Arial"/>
              </a:rPr>
              <a:t>i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po</a:t>
            </a:r>
            <a:r>
              <a:rPr sz="2400" b="1" spc="13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spc="65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库名</a:t>
            </a:r>
            <a:r>
              <a:rPr sz="2400" b="1" spc="425" dirty="0">
                <a:latin typeface="Arial"/>
                <a:cs typeface="Arial"/>
              </a:rPr>
              <a:t>&gt;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-45" dirty="0">
                <a:solidFill>
                  <a:srgbClr val="FF921A"/>
                </a:solidFill>
                <a:latin typeface="Arial"/>
                <a:cs typeface="Arial"/>
              </a:rPr>
              <a:t>a</a:t>
            </a:r>
            <a:r>
              <a:rPr sz="2400" b="1" spc="-50" dirty="0">
                <a:solidFill>
                  <a:srgbClr val="FF921A"/>
                </a:solidFill>
                <a:latin typeface="Arial"/>
                <a:cs typeface="Arial"/>
              </a:rPr>
              <a:t>s</a:t>
            </a:r>
            <a:r>
              <a:rPr sz="2400" b="1" spc="40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库别名</a:t>
            </a:r>
            <a:r>
              <a:rPr sz="2400" b="1" spc="425" dirty="0"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库别名</a:t>
            </a:r>
            <a:r>
              <a:rPr sz="2400" b="1" spc="215" dirty="0">
                <a:latin typeface="Arial"/>
                <a:cs typeface="Arial"/>
              </a:rPr>
              <a:t>&gt;.</a:t>
            </a:r>
            <a:r>
              <a:rPr sz="2400" b="1" spc="425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函数名</a:t>
            </a:r>
            <a:r>
              <a:rPr sz="2400" b="1" spc="320" dirty="0">
                <a:latin typeface="Arial"/>
                <a:cs typeface="Arial"/>
              </a:rPr>
              <a:t>&gt;(&lt;</a:t>
            </a:r>
            <a:r>
              <a:rPr sz="2400" b="1" dirty="0">
                <a:latin typeface="Heiti SC"/>
                <a:cs typeface="Heiti SC"/>
              </a:rPr>
              <a:t>函数参</a:t>
            </a:r>
            <a:r>
              <a:rPr sz="2400" b="1" spc="-10" dirty="0">
                <a:latin typeface="Heiti SC"/>
                <a:cs typeface="Heiti SC"/>
              </a:rPr>
              <a:t>数</a:t>
            </a:r>
            <a:r>
              <a:rPr sz="2400" b="1" spc="275" dirty="0">
                <a:latin typeface="Arial"/>
                <a:cs typeface="Arial"/>
              </a:rPr>
              <a:t>&gt;)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85644" y="3723766"/>
            <a:ext cx="2590800" cy="1905"/>
          </a:xfrm>
          <a:custGeom>
            <a:avLst/>
            <a:gdLst/>
            <a:ahLst/>
            <a:cxnLst/>
            <a:rect l="l" t="t" r="r" b="b"/>
            <a:pathLst>
              <a:path w="2590800" h="1904">
                <a:moveTo>
                  <a:pt x="0" y="1777"/>
                </a:moveTo>
                <a:lnTo>
                  <a:pt x="2590800" y="1777"/>
                </a:lnTo>
                <a:lnTo>
                  <a:pt x="2590800" y="0"/>
                </a:lnTo>
                <a:lnTo>
                  <a:pt x="0" y="0"/>
                </a:lnTo>
                <a:lnTo>
                  <a:pt x="0" y="1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84754" y="3723894"/>
            <a:ext cx="1905" cy="0"/>
          </a:xfrm>
          <a:custGeom>
            <a:avLst/>
            <a:gdLst/>
            <a:ahLst/>
            <a:cxnLst/>
            <a:rect l="l" t="t" r="r" b="b"/>
            <a:pathLst>
              <a:path w="1905">
                <a:moveTo>
                  <a:pt x="0" y="0"/>
                </a:moveTo>
                <a:lnTo>
                  <a:pt x="17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85644" y="3722242"/>
            <a:ext cx="2590800" cy="1905"/>
          </a:xfrm>
          <a:custGeom>
            <a:avLst/>
            <a:gdLst/>
            <a:ahLst/>
            <a:cxnLst/>
            <a:rect l="l" t="t" r="r" b="b"/>
            <a:pathLst>
              <a:path w="2590800" h="1904">
                <a:moveTo>
                  <a:pt x="0" y="1777"/>
                </a:moveTo>
                <a:lnTo>
                  <a:pt x="2590800" y="1777"/>
                </a:lnTo>
                <a:lnTo>
                  <a:pt x="2590800" y="0"/>
                </a:lnTo>
                <a:lnTo>
                  <a:pt x="0" y="0"/>
                </a:lnTo>
                <a:lnTo>
                  <a:pt x="0" y="1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75554" y="3723894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7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84882" y="3710940"/>
            <a:ext cx="2592705" cy="26034"/>
          </a:xfrm>
          <a:custGeom>
            <a:avLst/>
            <a:gdLst/>
            <a:ahLst/>
            <a:cxnLst/>
            <a:rect l="l" t="t" r="r" b="b"/>
            <a:pathLst>
              <a:path w="2592704" h="26035">
                <a:moveTo>
                  <a:pt x="0" y="25908"/>
                </a:moveTo>
                <a:lnTo>
                  <a:pt x="2592323" y="25908"/>
                </a:lnTo>
                <a:lnTo>
                  <a:pt x="2592323" y="0"/>
                </a:lnTo>
                <a:lnTo>
                  <a:pt x="0" y="0"/>
                </a:lnTo>
                <a:lnTo>
                  <a:pt x="0" y="2590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71650" y="4401285"/>
            <a:ext cx="561848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给调用的外部库关联一</a:t>
            </a:r>
            <a:r>
              <a:rPr sz="2000" b="1" spc="-15" dirty="0">
                <a:latin typeface="Heiti SC"/>
                <a:cs typeface="Heiti SC"/>
              </a:rPr>
              <a:t>个</a:t>
            </a:r>
            <a:r>
              <a:rPr sz="2000" b="1" dirty="0">
                <a:latin typeface="Heiti SC"/>
                <a:cs typeface="Heiti SC"/>
              </a:rPr>
              <a:t>更短</a:t>
            </a:r>
            <a:r>
              <a:rPr sz="2000" b="1" spc="-15" dirty="0">
                <a:latin typeface="Heiti SC"/>
                <a:cs typeface="Heiti SC"/>
              </a:rPr>
              <a:t>、</a:t>
            </a:r>
            <a:r>
              <a:rPr sz="2000" b="1" dirty="0">
                <a:latin typeface="Heiti SC"/>
                <a:cs typeface="Heiti SC"/>
              </a:rPr>
              <a:t>更适</a:t>
            </a:r>
            <a:r>
              <a:rPr sz="2000" b="1" spc="-15" dirty="0">
                <a:latin typeface="Heiti SC"/>
                <a:cs typeface="Heiti SC"/>
              </a:rPr>
              <a:t>合</a:t>
            </a:r>
            <a:r>
              <a:rPr sz="2000" b="1" dirty="0">
                <a:latin typeface="Heiti SC"/>
                <a:cs typeface="Heiti SC"/>
              </a:rPr>
              <a:t>自己</a:t>
            </a:r>
            <a:r>
              <a:rPr sz="2000" b="1" spc="-15" dirty="0">
                <a:latin typeface="Heiti SC"/>
                <a:cs typeface="Heiti SC"/>
              </a:rPr>
              <a:t>的</a:t>
            </a:r>
            <a:r>
              <a:rPr sz="2000" b="1" dirty="0">
                <a:latin typeface="Heiti SC"/>
                <a:cs typeface="Heiti SC"/>
              </a:rPr>
              <a:t>名字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0351" y="123444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8" y="4936236"/>
                </a:lnTo>
                <a:lnTo>
                  <a:pt x="3874008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9396" y="307427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setu</a:t>
            </a:r>
            <a:r>
              <a:rPr sz="1600" b="1" spc="-9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penu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pendown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r>
              <a:rPr sz="16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70" dirty="0">
                <a:solidFill>
                  <a:srgbClr val="D9D9D9"/>
                </a:solidFill>
                <a:latin typeface="FZLTZHB--B51-0"/>
                <a:cs typeface="FZLTZHB--B51-0"/>
              </a:rPr>
              <a:t>pensiz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-175" dirty="0">
                <a:solidFill>
                  <a:srgbClr val="D9D9D9"/>
                </a:solidFill>
                <a:latin typeface="FZLTZHB--B51-0"/>
                <a:cs typeface="FZLTZHB--B51-0"/>
              </a:rPr>
              <a:t>nc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9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set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5" dirty="0">
                <a:latin typeface="FZLTZHB--B51-0"/>
                <a:cs typeface="FZLTZHB--B51-0"/>
              </a:rPr>
              <a:t>turtle</a:t>
            </a:r>
            <a:r>
              <a:rPr sz="1600" b="1" spc="125" dirty="0">
                <a:latin typeface="FZLTZHB--B51-0"/>
                <a:cs typeface="FZLTZHB--B51-0"/>
              </a:rPr>
              <a:t>.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indent="4445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spc="17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marR="1003935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circl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40,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/2)</a:t>
            </a:r>
            <a:r>
              <a:rPr sz="1600" b="1" spc="9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circl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don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06773" y="2510789"/>
            <a:ext cx="251460" cy="360045"/>
          </a:xfrm>
          <a:custGeom>
            <a:avLst/>
            <a:gdLst/>
            <a:ahLst/>
            <a:cxnLst/>
            <a:rect l="l" t="t" r="r" b="b"/>
            <a:pathLst>
              <a:path w="251460" h="360044">
                <a:moveTo>
                  <a:pt x="0" y="89916"/>
                </a:moveTo>
                <a:lnTo>
                  <a:pt x="125729" y="89916"/>
                </a:lnTo>
                <a:lnTo>
                  <a:pt x="125729" y="0"/>
                </a:lnTo>
                <a:lnTo>
                  <a:pt x="251460" y="179832"/>
                </a:lnTo>
                <a:lnTo>
                  <a:pt x="125729" y="359664"/>
                </a:lnTo>
                <a:lnTo>
                  <a:pt x="125729" y="269748"/>
                </a:lnTo>
                <a:lnTo>
                  <a:pt x="0" y="269748"/>
                </a:lnTo>
                <a:lnTo>
                  <a:pt x="0" y="89916"/>
                </a:lnTo>
                <a:close/>
              </a:path>
            </a:pathLst>
          </a:custGeom>
          <a:ln w="381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51247" y="123444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4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30622" y="307427"/>
            <a:ext cx="3028950" cy="403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mpor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20" dirty="0">
                <a:latin typeface="FZLTZHB--B51-0"/>
                <a:cs typeface="FZLTZHB--B51-0"/>
              </a:rPr>
              <a:t>turtl</a:t>
            </a:r>
            <a:r>
              <a:rPr sz="1600" b="1" spc="195" dirty="0">
                <a:latin typeface="FZLTZHB--B51-0"/>
                <a:cs typeface="FZLTZHB--B51-0"/>
              </a:rPr>
              <a:t>e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30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a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s </a:t>
            </a:r>
            <a:r>
              <a:rPr sz="1600" b="1" spc="240" dirty="0">
                <a:latin typeface="FZLTZHB--B51-0"/>
                <a:cs typeface="FZLTZHB--B51-0"/>
              </a:rPr>
              <a:t>t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setup</a:t>
            </a:r>
            <a:r>
              <a:rPr sz="1600" b="1" spc="-40" dirty="0">
                <a:solidFill>
                  <a:srgbClr val="D9D9D9"/>
                </a:solidFill>
                <a:latin typeface="FZLTZHB--B51-0"/>
                <a:cs typeface="FZLTZHB--B51-0"/>
              </a:rPr>
              <a:t>(6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penup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3590">
              <a:lnSpc>
                <a:spcPct val="120000"/>
              </a:lnSpc>
            </a:pP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250)</a:t>
            </a:r>
            <a:r>
              <a:rPr sz="1600" b="1" spc="-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pendown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r>
              <a:rPr sz="16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70" dirty="0">
                <a:solidFill>
                  <a:srgbClr val="D9D9D9"/>
                </a:solidFill>
                <a:latin typeface="FZLTZHB--B51-0"/>
                <a:cs typeface="FZLTZHB--B51-0"/>
              </a:rPr>
              <a:t>pensize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5" dirty="0">
                <a:latin typeface="FZLTZHB--B51-0"/>
                <a:cs typeface="FZLTZHB--B51-0"/>
              </a:rPr>
              <a:t>t.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pencolor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u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seth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40)</a:t>
            </a:r>
            <a:endParaRPr sz="1600">
              <a:latin typeface="FZLTZHB--B51-0"/>
              <a:cs typeface="FZLTZHB--B51-0"/>
            </a:endParaRPr>
          </a:p>
          <a:p>
            <a:pPr marL="457834" marR="783590" indent="-445770">
              <a:lnSpc>
                <a:spcPct val="12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for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0" dirty="0">
                <a:latin typeface="FZLTZHB--B51-0"/>
                <a:cs typeface="FZLTZHB--B51-0"/>
              </a:rPr>
              <a:t>t.</a:t>
            </a:r>
            <a:r>
              <a:rPr sz="1600" b="1" spc="100" dirty="0">
                <a:solidFill>
                  <a:srgbClr val="D9D9D9"/>
                </a:solidFill>
                <a:latin typeface="FZLTZHB--B51-0"/>
                <a:cs typeface="FZLTZHB--B51-0"/>
              </a:rPr>
              <a:t>circle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indent="445134">
              <a:lnSpc>
                <a:spcPct val="100000"/>
              </a:lnSpc>
              <a:spcBef>
                <a:spcPts val="380"/>
              </a:spcBef>
            </a:pPr>
            <a:r>
              <a:rPr sz="1600" b="1" spc="305" dirty="0">
                <a:latin typeface="FZLTZHB--B51-0"/>
                <a:cs typeface="FZLTZHB--B51-0"/>
              </a:rPr>
              <a:t>t.</a:t>
            </a:r>
            <a:r>
              <a:rPr sz="1600" b="1" spc="-140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16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ircle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marR="1006475">
              <a:lnSpc>
                <a:spcPct val="120000"/>
              </a:lnSpc>
            </a:pP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145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16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ircle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-6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25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0/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100" dirty="0">
                <a:solidFill>
                  <a:srgbClr val="D9D9D9"/>
                </a:solidFill>
                <a:latin typeface="FZLTZHB--B51-0"/>
                <a:cs typeface="FZLTZHB--B51-0"/>
              </a:rPr>
              <a:t>circle</a:t>
            </a:r>
            <a:r>
              <a:rPr sz="1600" b="1" spc="25" dirty="0">
                <a:solidFill>
                  <a:srgbClr val="D9D9D9"/>
                </a:solidFill>
                <a:latin typeface="FZLTZHB--B51-0"/>
                <a:cs typeface="FZLTZHB--B51-0"/>
              </a:rPr>
              <a:t>(1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0622" y="4405107"/>
            <a:ext cx="158369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30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d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2/3)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50100" y="4532393"/>
            <a:ext cx="13970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这个方法好！</a:t>
            </a:r>
            <a:endParaRPr sz="18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661" y="2303830"/>
            <a:ext cx="43935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85" dirty="0"/>
              <a:t>tu</a:t>
            </a:r>
            <a:r>
              <a:rPr spc="340" dirty="0"/>
              <a:t>r</a:t>
            </a:r>
            <a:r>
              <a:rPr spc="140" dirty="0"/>
              <a:t>tl</a:t>
            </a:r>
            <a:r>
              <a:rPr spc="315" dirty="0"/>
              <a:t>e</a:t>
            </a:r>
            <a:r>
              <a:rPr spc="-5" dirty="0">
                <a:latin typeface="Arial Unicode MS"/>
                <a:cs typeface="Arial Unicode MS"/>
              </a:rPr>
              <a:t>画笔控制函数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turtle.set</a:t>
            </a:r>
            <a:r>
              <a:rPr sz="16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80731" y="4443984"/>
            <a:ext cx="1537716" cy="539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02428" y="2498774"/>
            <a:ext cx="2663825" cy="889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" indent="-1905">
              <a:lnSpc>
                <a:spcPct val="100000"/>
              </a:lnSpc>
              <a:tabLst>
                <a:tab pos="1252855" algn="l"/>
              </a:tabLst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penup(),</a:t>
            </a:r>
            <a:r>
              <a:rPr sz="2000" b="1" dirty="0">
                <a:solidFill>
                  <a:srgbClr val="006FC0"/>
                </a:solidFill>
                <a:latin typeface="Arial"/>
                <a:cs typeface="Arial"/>
              </a:rPr>
              <a:t>	</a:t>
            </a: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dow</a:t>
            </a:r>
            <a:r>
              <a:rPr sz="2000" b="1" spc="9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</a:pPr>
            <a:r>
              <a:rPr sz="2000" b="1" spc="8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000" b="1" spc="-2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-40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2000" b="1" spc="35" dirty="0">
                <a:solidFill>
                  <a:srgbClr val="006FC0"/>
                </a:solidFill>
                <a:latin typeface="Arial"/>
                <a:cs typeface="Arial"/>
              </a:rPr>
              <a:t>iz</a:t>
            </a:r>
            <a:r>
              <a:rPr sz="2000" b="1" spc="4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(),</a:t>
            </a:r>
            <a:r>
              <a:rPr sz="20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40" dirty="0">
                <a:solidFill>
                  <a:srgbClr val="006FC0"/>
                </a:solidFill>
                <a:latin typeface="Arial"/>
                <a:cs typeface="Arial"/>
              </a:rPr>
              <a:t>pen</a:t>
            </a:r>
            <a:r>
              <a:rPr sz="2000" b="1" spc="30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000" b="1" spc="75" dirty="0">
                <a:solidFill>
                  <a:srgbClr val="006FC0"/>
                </a:solidFill>
                <a:latin typeface="Arial"/>
                <a:cs typeface="Arial"/>
              </a:rPr>
              <a:t>olo</a:t>
            </a:r>
            <a:r>
              <a:rPr sz="2000" b="1" spc="5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画笔控制函数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00" y="1276350"/>
            <a:ext cx="5970270" cy="304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436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画笔操作后一直有效，一般成对出现</a:t>
            </a:r>
            <a:endParaRPr sz="2400" dirty="0">
              <a:latin typeface="Heiti SC"/>
              <a:cs typeface="Heiti SC"/>
            </a:endParaRPr>
          </a:p>
          <a:p>
            <a:pPr marL="1280160" marR="15240" indent="-1267460">
              <a:lnSpc>
                <a:spcPct val="180100"/>
              </a:lnSpc>
              <a:spcBef>
                <a:spcPts val="810"/>
              </a:spcBef>
              <a:buClr>
                <a:srgbClr val="007EDE"/>
              </a:buClr>
              <a:buFont typeface="Arial"/>
              <a:buChar char="-"/>
              <a:tabLst>
                <a:tab pos="235585" algn="l"/>
                <a:tab pos="3300095" algn="l"/>
                <a:tab pos="4363720" algn="l"/>
              </a:tabLst>
            </a:pP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85" dirty="0">
                <a:latin typeface="Arial"/>
                <a:cs typeface="Arial"/>
              </a:rPr>
              <a:t>n</a:t>
            </a:r>
            <a:r>
              <a:rPr sz="2400" b="1" spc="90" dirty="0">
                <a:latin typeface="Arial"/>
                <a:cs typeface="Arial"/>
              </a:rPr>
              <a:t>u</a:t>
            </a:r>
            <a:r>
              <a:rPr sz="2400" b="1" spc="135" dirty="0">
                <a:latin typeface="Arial"/>
                <a:cs typeface="Arial"/>
              </a:rPr>
              <a:t>p()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dirty="0">
                <a:latin typeface="Heiti SC"/>
                <a:cs typeface="Heiti SC"/>
              </a:rPr>
              <a:t>别名	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10" dirty="0">
                <a:latin typeface="Arial"/>
                <a:cs typeface="Arial"/>
              </a:rPr>
              <a:t>p</a:t>
            </a:r>
            <a:r>
              <a:rPr sz="2400" b="1" spc="120" dirty="0">
                <a:latin typeface="Arial"/>
                <a:cs typeface="Arial"/>
              </a:rPr>
              <a:t>u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spc="110" dirty="0">
                <a:latin typeface="Arial"/>
                <a:cs typeface="Arial"/>
              </a:rPr>
              <a:t> </a:t>
            </a:r>
            <a:r>
              <a:rPr sz="2400" b="1" dirty="0" err="1">
                <a:latin typeface="Heiti SC"/>
                <a:cs typeface="Heiti SC"/>
              </a:rPr>
              <a:t>抬起画笔，海龟在飞行</a:t>
            </a:r>
            <a:endParaRPr lang="en-US" sz="2400" dirty="0">
              <a:latin typeface="Heiti SC"/>
              <a:cs typeface="Heiti SC"/>
            </a:endParaRPr>
          </a:p>
          <a:p>
            <a:pPr marL="1280160" marR="5080" indent="-1267460">
              <a:lnSpc>
                <a:spcPts val="5190"/>
              </a:lnSpc>
              <a:spcBef>
                <a:spcPts val="550"/>
              </a:spcBef>
              <a:buClr>
                <a:srgbClr val="007EDE"/>
              </a:buClr>
              <a:buFont typeface="Arial"/>
              <a:buChar char="-"/>
              <a:tabLst>
                <a:tab pos="235585" algn="l"/>
                <a:tab pos="3308985" algn="l"/>
                <a:tab pos="4370070" algn="l"/>
              </a:tabLst>
            </a:pPr>
            <a:r>
              <a:rPr lang="en-US" sz="2400" b="1" spc="95" dirty="0" err="1">
                <a:latin typeface="Arial"/>
                <a:cs typeface="Arial"/>
              </a:rPr>
              <a:t>t</a:t>
            </a:r>
            <a:r>
              <a:rPr lang="en-US" sz="2400" b="1" spc="185" dirty="0" err="1">
                <a:latin typeface="Arial"/>
                <a:cs typeface="Arial"/>
              </a:rPr>
              <a:t>u</a:t>
            </a:r>
            <a:r>
              <a:rPr lang="en-US" sz="2400" b="1" spc="150" dirty="0" err="1">
                <a:latin typeface="Arial"/>
                <a:cs typeface="Arial"/>
              </a:rPr>
              <a:t>r</a:t>
            </a:r>
            <a:r>
              <a:rPr lang="en-US" sz="2400" b="1" spc="80" dirty="0" err="1">
                <a:latin typeface="Arial"/>
                <a:cs typeface="Arial"/>
              </a:rPr>
              <a:t>tle</a:t>
            </a:r>
            <a:r>
              <a:rPr lang="en-US" sz="2400" b="1" spc="50" dirty="0" err="1">
                <a:latin typeface="Arial"/>
                <a:cs typeface="Arial"/>
              </a:rPr>
              <a:t>.</a:t>
            </a:r>
            <a:r>
              <a:rPr lang="en-US" sz="2400" b="1" spc="100" dirty="0" err="1">
                <a:latin typeface="Arial"/>
                <a:cs typeface="Arial"/>
              </a:rPr>
              <a:t>p</a:t>
            </a:r>
            <a:r>
              <a:rPr lang="en-US" sz="2400" b="1" spc="80" dirty="0" err="1">
                <a:latin typeface="Arial"/>
                <a:cs typeface="Arial"/>
              </a:rPr>
              <a:t>e</a:t>
            </a:r>
            <a:r>
              <a:rPr lang="en-US" sz="2400" b="1" spc="120" dirty="0" err="1">
                <a:latin typeface="Arial"/>
                <a:cs typeface="Arial"/>
              </a:rPr>
              <a:t>ndow</a:t>
            </a:r>
            <a:r>
              <a:rPr lang="en-US" sz="2400" b="1" spc="114" dirty="0" err="1">
                <a:latin typeface="Arial"/>
                <a:cs typeface="Arial"/>
              </a:rPr>
              <a:t>n</a:t>
            </a:r>
            <a:r>
              <a:rPr lang="en-US" sz="2400" b="1" spc="135" dirty="0">
                <a:latin typeface="Arial"/>
                <a:cs typeface="Arial"/>
              </a:rPr>
              <a:t>()</a:t>
            </a:r>
            <a:r>
              <a:rPr lang="en-US" sz="2400" b="1" dirty="0">
                <a:latin typeface="Arial"/>
                <a:cs typeface="Arial"/>
              </a:rPr>
              <a:t>	</a:t>
            </a:r>
            <a:r>
              <a:rPr lang="zh-CN" altLang="en-US" sz="2400" b="1" dirty="0">
                <a:latin typeface="Heiti SC"/>
                <a:cs typeface="Heiti SC"/>
              </a:rPr>
              <a:t>别名	</a:t>
            </a:r>
            <a:r>
              <a:rPr lang="en-US" sz="2400" b="1" spc="95" dirty="0" err="1">
                <a:latin typeface="Arial"/>
                <a:cs typeface="Arial"/>
              </a:rPr>
              <a:t>t</a:t>
            </a:r>
            <a:r>
              <a:rPr lang="en-US" sz="2400" b="1" spc="185" dirty="0" err="1">
                <a:latin typeface="Arial"/>
                <a:cs typeface="Arial"/>
              </a:rPr>
              <a:t>u</a:t>
            </a:r>
            <a:r>
              <a:rPr lang="en-US" sz="2400" b="1" spc="150" dirty="0" err="1">
                <a:latin typeface="Arial"/>
                <a:cs typeface="Arial"/>
              </a:rPr>
              <a:t>r</a:t>
            </a:r>
            <a:r>
              <a:rPr lang="en-US" sz="2400" b="1" spc="80" dirty="0" err="1">
                <a:latin typeface="Arial"/>
                <a:cs typeface="Arial"/>
              </a:rPr>
              <a:t>tle</a:t>
            </a:r>
            <a:r>
              <a:rPr lang="en-US" sz="2400" b="1" spc="50" dirty="0" err="1">
                <a:latin typeface="Arial"/>
                <a:cs typeface="Arial"/>
              </a:rPr>
              <a:t>.</a:t>
            </a:r>
            <a:r>
              <a:rPr lang="en-US" sz="2400" b="1" spc="130" dirty="0" err="1">
                <a:latin typeface="Arial"/>
                <a:cs typeface="Arial"/>
              </a:rPr>
              <a:t>p</a:t>
            </a:r>
            <a:r>
              <a:rPr lang="en-US" sz="2400" b="1" spc="135" dirty="0" err="1">
                <a:latin typeface="Arial"/>
                <a:cs typeface="Arial"/>
              </a:rPr>
              <a:t>d</a:t>
            </a:r>
            <a:r>
              <a:rPr lang="en-US" sz="2400" b="1" spc="135" dirty="0">
                <a:latin typeface="Arial"/>
                <a:cs typeface="Arial"/>
              </a:rPr>
              <a:t>()</a:t>
            </a:r>
            <a:r>
              <a:rPr lang="en-US" sz="2400" b="1" spc="110" dirty="0">
                <a:latin typeface="Arial"/>
                <a:cs typeface="Arial"/>
              </a:rPr>
              <a:t> </a:t>
            </a:r>
            <a:r>
              <a:rPr lang="zh-CN" altLang="en-US" sz="2400" b="1" dirty="0">
                <a:latin typeface="Heiti SC"/>
                <a:cs typeface="Heiti SC"/>
              </a:rPr>
              <a:t>落下画笔，海龟在爬行</a:t>
            </a:r>
            <a:endParaRPr lang="zh-CN" altLang="en-US"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画笔控制函数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406" y="1529831"/>
            <a:ext cx="7564755" cy="173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442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画笔设置后一直有效，直至下次重新设置</a:t>
            </a:r>
            <a:endParaRPr sz="2400">
              <a:latin typeface="Heiti SC"/>
              <a:cs typeface="Heiti SC"/>
            </a:endParaRPr>
          </a:p>
          <a:p>
            <a:pPr marL="1280795" marR="5080" indent="-1268730">
              <a:lnSpc>
                <a:spcPct val="180100"/>
              </a:lnSpc>
              <a:spcBef>
                <a:spcPts val="810"/>
              </a:spcBef>
              <a:tabLst>
                <a:tab pos="3775710" algn="l"/>
                <a:tab pos="4657090" algn="l"/>
              </a:tabLst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-35" dirty="0">
                <a:latin typeface="Arial"/>
                <a:cs typeface="Arial"/>
              </a:rPr>
              <a:t>n</a:t>
            </a:r>
            <a:r>
              <a:rPr sz="2400" b="1" spc="-25" dirty="0">
                <a:latin typeface="Arial"/>
                <a:cs typeface="Arial"/>
              </a:rPr>
              <a:t>s</a:t>
            </a:r>
            <a:r>
              <a:rPr sz="2400" b="1" spc="40" dirty="0">
                <a:latin typeface="Arial"/>
                <a:cs typeface="Arial"/>
              </a:rPr>
              <a:t>iz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60" dirty="0">
                <a:solidFill>
                  <a:srgbClr val="00AA03"/>
                </a:solidFill>
                <a:latin typeface="FZLTZHB--B51-0"/>
                <a:cs typeface="FZLTZHB--B51-0"/>
              </a:rPr>
              <a:t>widt</a:t>
            </a:r>
            <a:r>
              <a:rPr sz="2400" b="1" spc="-80" dirty="0">
                <a:solidFill>
                  <a:srgbClr val="00AA03"/>
                </a:solidFill>
                <a:latin typeface="FZLTZHB--B51-0"/>
                <a:cs typeface="FZLTZHB--B51-0"/>
              </a:rPr>
              <a:t>h</a:t>
            </a:r>
            <a:r>
              <a:rPr sz="2400" b="1" spc="135" dirty="0">
                <a:latin typeface="Arial"/>
                <a:cs typeface="Arial"/>
              </a:rPr>
              <a:t>)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dirty="0">
                <a:latin typeface="Heiti SC"/>
                <a:cs typeface="Heiti SC"/>
              </a:rPr>
              <a:t>别名	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60" dirty="0">
                <a:latin typeface="Arial"/>
                <a:cs typeface="Arial"/>
              </a:rPr>
              <a:t>w</a:t>
            </a:r>
            <a:r>
              <a:rPr sz="2400" b="1" spc="45" dirty="0">
                <a:latin typeface="Arial"/>
                <a:cs typeface="Arial"/>
              </a:rPr>
              <a:t>i</a:t>
            </a:r>
            <a:r>
              <a:rPr sz="2400" b="1" spc="120" dirty="0">
                <a:latin typeface="Arial"/>
                <a:cs typeface="Arial"/>
              </a:rPr>
              <a:t>dt</a:t>
            </a:r>
            <a:r>
              <a:rPr sz="2400" b="1" spc="160" dirty="0">
                <a:latin typeface="Arial"/>
                <a:cs typeface="Arial"/>
              </a:rPr>
              <a:t>h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60" dirty="0">
                <a:solidFill>
                  <a:srgbClr val="00AA03"/>
                </a:solidFill>
                <a:latin typeface="FZLTZHB--B51-0"/>
                <a:cs typeface="FZLTZHB--B51-0"/>
              </a:rPr>
              <a:t>width</a:t>
            </a:r>
            <a:r>
              <a:rPr sz="2400" b="1" spc="135" dirty="0">
                <a:latin typeface="Arial"/>
                <a:cs typeface="Arial"/>
              </a:rPr>
              <a:t>)</a:t>
            </a:r>
            <a:r>
              <a:rPr sz="2400" b="1" spc="110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画笔宽度，海龟的腰围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406" y="3595867"/>
            <a:ext cx="3621404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40" dirty="0">
                <a:latin typeface="Arial"/>
                <a:cs typeface="Arial"/>
              </a:rPr>
              <a:t>nco</a:t>
            </a:r>
            <a:r>
              <a:rPr sz="2400" b="1" spc="10" dirty="0">
                <a:latin typeface="Arial"/>
                <a:cs typeface="Arial"/>
              </a:rPr>
              <a:t>l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80" dirty="0">
                <a:latin typeface="Arial"/>
                <a:cs typeface="Arial"/>
              </a:rPr>
              <a:t>r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50" dirty="0">
                <a:solidFill>
                  <a:srgbClr val="00AA03"/>
                </a:solidFill>
                <a:latin typeface="FZLTZHB--B51-0"/>
                <a:cs typeface="FZLTZHB--B51-0"/>
              </a:rPr>
              <a:t>color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44059" y="3595867"/>
            <a:ext cx="4142741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50" dirty="0">
                <a:solidFill>
                  <a:srgbClr val="00AA03"/>
                </a:solidFill>
                <a:latin typeface="FZLTZHB--B51-0"/>
                <a:cs typeface="FZLTZHB--B51-0"/>
              </a:rPr>
              <a:t>color</a:t>
            </a:r>
            <a:r>
              <a:rPr sz="2400" b="1" spc="50" dirty="0">
                <a:latin typeface="Heiti SC"/>
                <a:cs typeface="Heiti SC"/>
              </a:rPr>
              <a:t>为颜色字符串或</a:t>
            </a:r>
            <a:r>
              <a:rPr sz="2400" b="1" spc="-125" dirty="0">
                <a:latin typeface="Arial"/>
                <a:cs typeface="Arial"/>
              </a:rPr>
              <a:t>r</a:t>
            </a:r>
            <a:r>
              <a:rPr sz="2400" b="1" spc="65" dirty="0">
                <a:latin typeface="Arial"/>
                <a:cs typeface="Arial"/>
              </a:rPr>
              <a:t>,g,</a:t>
            </a:r>
            <a:r>
              <a:rPr sz="2400" b="1" spc="9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值</a:t>
            </a:r>
            <a:endParaRPr sz="2400" dirty="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30729" y="4254591"/>
            <a:ext cx="30734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画笔颜色，海龟在涂装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画笔控制函数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413" y="2549895"/>
            <a:ext cx="17722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颜色字符串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00908" y="2549895"/>
            <a:ext cx="420687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40" dirty="0">
                <a:latin typeface="Arial"/>
                <a:cs typeface="Arial"/>
              </a:rPr>
              <a:t>nco</a:t>
            </a:r>
            <a:r>
              <a:rPr sz="2400" b="1" spc="10" dirty="0">
                <a:latin typeface="Arial"/>
                <a:cs typeface="Arial"/>
              </a:rPr>
              <a:t>l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80" dirty="0">
                <a:latin typeface="Arial"/>
                <a:cs typeface="Arial"/>
              </a:rPr>
              <a:t>r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6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1413" y="3281669"/>
            <a:ext cx="7649845" cy="1080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837555" algn="l"/>
                <a:tab pos="6846570" algn="l"/>
              </a:tabLst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80" dirty="0">
                <a:latin typeface="Arial"/>
                <a:cs typeface="Arial"/>
              </a:rPr>
              <a:t>R</a:t>
            </a:r>
            <a:r>
              <a:rPr sz="2400" b="1" spc="-70" dirty="0">
                <a:latin typeface="Arial"/>
                <a:cs typeface="Arial"/>
              </a:rPr>
              <a:t>G</a:t>
            </a:r>
            <a:r>
              <a:rPr sz="2400" b="1" spc="-6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的小数值</a:t>
            </a:r>
            <a:r>
              <a:rPr sz="2400" b="1" spc="-10" dirty="0">
                <a:latin typeface="Heiti SC"/>
                <a:cs typeface="Heiti SC"/>
              </a:rPr>
              <a:t>：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40" dirty="0">
                <a:latin typeface="Arial"/>
                <a:cs typeface="Arial"/>
              </a:rPr>
              <a:t>nco</a:t>
            </a:r>
            <a:r>
              <a:rPr sz="2400" b="1" spc="10" dirty="0">
                <a:latin typeface="Arial"/>
                <a:cs typeface="Arial"/>
              </a:rPr>
              <a:t>l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80" dirty="0">
                <a:latin typeface="Arial"/>
                <a:cs typeface="Arial"/>
              </a:rPr>
              <a:t>r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40" dirty="0">
                <a:solidFill>
                  <a:srgbClr val="1DB41D"/>
                </a:solidFill>
                <a:latin typeface="FZLTZHB--B51-0"/>
                <a:cs typeface="FZLTZHB--B51-0"/>
              </a:rPr>
              <a:t>0.63,</a:t>
            </a:r>
            <a:r>
              <a:rPr sz="2400" b="1" dirty="0">
                <a:solidFill>
                  <a:srgbClr val="1DB41D"/>
                </a:solidFill>
                <a:latin typeface="FZLTZHB--B51-0"/>
                <a:cs typeface="FZLTZHB--B51-0"/>
              </a:rPr>
              <a:t>	</a:t>
            </a:r>
            <a:r>
              <a:rPr sz="2400" b="1" spc="110" dirty="0">
                <a:solidFill>
                  <a:srgbClr val="1DB41D"/>
                </a:solidFill>
                <a:latin typeface="FZLTZHB--B51-0"/>
                <a:cs typeface="FZLTZHB--B51-0"/>
              </a:rPr>
              <a:t>0.13,</a:t>
            </a:r>
            <a:r>
              <a:rPr sz="2400" b="1" dirty="0">
                <a:solidFill>
                  <a:srgbClr val="1DB41D"/>
                </a:solidFill>
                <a:latin typeface="FZLTZHB--B51-0"/>
                <a:cs typeface="FZLTZHB--B51-0"/>
              </a:rPr>
              <a:t>	</a:t>
            </a:r>
            <a:r>
              <a:rPr sz="2400" b="1" spc="-85" dirty="0">
                <a:solidFill>
                  <a:srgbClr val="1DB41D"/>
                </a:solidFill>
                <a:latin typeface="FZLTZHB--B51-0"/>
                <a:cs typeface="FZLTZHB--B51-0"/>
              </a:rPr>
              <a:t>0.9</a:t>
            </a:r>
            <a:r>
              <a:rPr sz="2400" b="1" spc="-100" dirty="0">
                <a:solidFill>
                  <a:srgbClr val="1DB41D"/>
                </a:solidFill>
                <a:latin typeface="FZLTZHB--B51-0"/>
                <a:cs typeface="FZLTZHB--B51-0"/>
              </a:rPr>
              <a:t>4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85" dirty="0">
                <a:latin typeface="Arial"/>
                <a:cs typeface="Arial"/>
              </a:rPr>
              <a:t>R</a:t>
            </a:r>
            <a:r>
              <a:rPr sz="2400" b="1" spc="-70" dirty="0">
                <a:latin typeface="Arial"/>
                <a:cs typeface="Arial"/>
              </a:rPr>
              <a:t>G</a:t>
            </a:r>
            <a:r>
              <a:rPr sz="2400" b="1" spc="-6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的元组值</a:t>
            </a:r>
            <a:r>
              <a:rPr sz="2400" b="1" spc="-10" dirty="0">
                <a:latin typeface="Heiti SC"/>
                <a:cs typeface="Heiti SC"/>
              </a:rPr>
              <a:t>：</a:t>
            </a:r>
            <a:r>
              <a:rPr sz="2400" b="1" spc="125" dirty="0">
                <a:latin typeface="Arial"/>
                <a:cs typeface="Arial"/>
              </a:rPr>
              <a:t>tu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30" dirty="0">
                <a:latin typeface="Arial"/>
                <a:cs typeface="Arial"/>
              </a:rPr>
              <a:t>e</a:t>
            </a:r>
            <a:r>
              <a:rPr sz="2400" b="1" spc="65" dirty="0">
                <a:latin typeface="Arial"/>
                <a:cs typeface="Arial"/>
              </a:rPr>
              <a:t>.p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35" dirty="0">
                <a:latin typeface="Arial"/>
                <a:cs typeface="Arial"/>
              </a:rPr>
              <a:t>nc</a:t>
            </a:r>
            <a:r>
              <a:rPr sz="2400" b="1" spc="25" dirty="0">
                <a:latin typeface="Arial"/>
                <a:cs typeface="Arial"/>
              </a:rPr>
              <a:t>o</a:t>
            </a:r>
            <a:r>
              <a:rPr sz="2400" b="1" spc="45" dirty="0">
                <a:latin typeface="Arial"/>
                <a:cs typeface="Arial"/>
              </a:rPr>
              <a:t>l</a:t>
            </a:r>
            <a:r>
              <a:rPr sz="2400" b="1" spc="90" dirty="0">
                <a:latin typeface="Arial"/>
                <a:cs typeface="Arial"/>
              </a:rPr>
              <a:t>or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105" dirty="0">
                <a:solidFill>
                  <a:srgbClr val="1DB41D"/>
                </a:solidFill>
                <a:latin typeface="FZLTZHB--B51-0"/>
                <a:cs typeface="FZLTZHB--B51-0"/>
              </a:rPr>
              <a:t>(0.63,0.13,0</a:t>
            </a:r>
            <a:r>
              <a:rPr sz="2400" b="1" spc="75" dirty="0">
                <a:solidFill>
                  <a:srgbClr val="1DB41D"/>
                </a:solidFill>
                <a:latin typeface="FZLTZHB--B51-0"/>
                <a:cs typeface="FZLTZHB--B51-0"/>
              </a:rPr>
              <a:t>.</a:t>
            </a:r>
            <a:r>
              <a:rPr sz="2400" b="1" spc="-295" dirty="0">
                <a:solidFill>
                  <a:srgbClr val="1DB41D"/>
                </a:solidFill>
                <a:latin typeface="FZLTZHB--B51-0"/>
                <a:cs typeface="FZLTZHB--B51-0"/>
              </a:rPr>
              <a:t>9</a:t>
            </a:r>
            <a:r>
              <a:rPr sz="2400" b="1" spc="-285" dirty="0">
                <a:solidFill>
                  <a:srgbClr val="1DB41D"/>
                </a:solidFill>
                <a:latin typeface="FZLTZHB--B51-0"/>
                <a:cs typeface="FZLTZHB--B51-0"/>
              </a:rPr>
              <a:t>4</a:t>
            </a:r>
            <a:r>
              <a:rPr sz="2400" b="1" spc="375" dirty="0">
                <a:solidFill>
                  <a:srgbClr val="1DB41D"/>
                </a:solidFill>
                <a:latin typeface="FZLTZHB--B51-0"/>
                <a:cs typeface="FZLTZHB--B51-0"/>
              </a:rPr>
              <a:t>)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77364" y="1529831"/>
            <a:ext cx="56070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100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nco</a:t>
            </a:r>
            <a:r>
              <a:rPr sz="2400" b="1" spc="10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or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(color</a:t>
            </a: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的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400" b="1" spc="-1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lo</a:t>
            </a:r>
            <a:r>
              <a:rPr sz="2400" b="1" spc="6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可以有三种形式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turtle.set</a:t>
            </a:r>
            <a:r>
              <a:rPr sz="16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80731" y="4443984"/>
            <a:ext cx="1537716" cy="539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71591" y="1156384"/>
            <a:ext cx="1039494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penu</a:t>
            </a:r>
            <a:r>
              <a:rPr sz="2000" b="1" spc="8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71591" y="1705278"/>
            <a:ext cx="14236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dow</a:t>
            </a:r>
            <a:r>
              <a:rPr sz="2000" b="1" spc="9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71591" y="2253918"/>
            <a:ext cx="1885314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-60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2000" b="1" spc="-45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000" b="1" spc="40" dirty="0">
                <a:solidFill>
                  <a:srgbClr val="006FC0"/>
                </a:solidFill>
                <a:latin typeface="Arial"/>
                <a:cs typeface="Arial"/>
              </a:rPr>
              <a:t>ze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000" b="1" spc="-50" dirty="0">
                <a:solidFill>
                  <a:srgbClr val="00AA03"/>
                </a:solidFill>
                <a:latin typeface="FZLTZHB--B51-0"/>
                <a:cs typeface="FZLTZHB--B51-0"/>
              </a:rPr>
              <a:t>width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71591" y="2802939"/>
            <a:ext cx="2896235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45" dirty="0">
                <a:solidFill>
                  <a:srgbClr val="006FC0"/>
                </a:solidFill>
                <a:latin typeface="Arial"/>
                <a:cs typeface="Arial"/>
              </a:rPr>
              <a:t>colo</a:t>
            </a:r>
            <a:r>
              <a:rPr sz="2000" b="1" spc="3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000" b="1" spc="145" dirty="0">
                <a:solidFill>
                  <a:srgbClr val="00AA03"/>
                </a:solidFill>
                <a:latin typeface="FZLTZHB--B51-0"/>
                <a:cs typeface="FZLTZHB--B51-0"/>
              </a:rPr>
              <a:t>colorstr</a:t>
            </a:r>
            <a:r>
              <a:rPr sz="2000" b="1" spc="65" dirty="0">
                <a:solidFill>
                  <a:srgbClr val="00AA03"/>
                </a:solidFill>
                <a:latin typeface="FZLTZHB--B51-0"/>
                <a:cs typeface="FZLTZHB--B51-0"/>
              </a:rPr>
              <a:t>i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n</a:t>
            </a:r>
            <a:r>
              <a:rPr sz="2000" b="1" spc="-229" dirty="0">
                <a:solidFill>
                  <a:srgbClr val="00AA03"/>
                </a:solidFill>
                <a:latin typeface="FZLTZHB--B51-0"/>
                <a:cs typeface="FZLTZHB--B51-0"/>
              </a:rPr>
              <a:t>g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71591" y="3351579"/>
            <a:ext cx="2056130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45" dirty="0">
                <a:solidFill>
                  <a:srgbClr val="006FC0"/>
                </a:solidFill>
                <a:latin typeface="Arial"/>
                <a:cs typeface="Arial"/>
              </a:rPr>
              <a:t>colo</a:t>
            </a:r>
            <a:r>
              <a:rPr sz="2000" b="1" spc="3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000" b="1" spc="135" dirty="0">
                <a:solidFill>
                  <a:srgbClr val="00AA03"/>
                </a:solidFill>
                <a:latin typeface="FZLTZHB--B51-0"/>
                <a:cs typeface="FZLTZHB--B51-0"/>
              </a:rPr>
              <a:t>r,g,b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71591" y="3900498"/>
            <a:ext cx="2336800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45" dirty="0">
                <a:solidFill>
                  <a:srgbClr val="006FC0"/>
                </a:solidFill>
                <a:latin typeface="Arial"/>
                <a:cs typeface="Arial"/>
              </a:rPr>
              <a:t>colo</a:t>
            </a:r>
            <a:r>
              <a:rPr sz="2000" b="1" spc="3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000" b="1" spc="310" dirty="0">
                <a:solidFill>
                  <a:srgbClr val="00AA03"/>
                </a:solidFill>
                <a:latin typeface="FZLTZHB--B51-0"/>
                <a:cs typeface="FZLTZHB--B51-0"/>
              </a:rPr>
              <a:t>(</a:t>
            </a:r>
            <a:r>
              <a:rPr sz="2000" b="1" spc="120" dirty="0">
                <a:solidFill>
                  <a:srgbClr val="00AA03"/>
                </a:solidFill>
                <a:latin typeface="FZLTZHB--B51-0"/>
                <a:cs typeface="FZLTZHB--B51-0"/>
              </a:rPr>
              <a:t>r,g,</a:t>
            </a:r>
            <a:r>
              <a:rPr sz="2000" b="1" spc="195" dirty="0">
                <a:solidFill>
                  <a:srgbClr val="00AA03"/>
                </a:solidFill>
                <a:latin typeface="FZLTZHB--B51-0"/>
                <a:cs typeface="FZLTZHB--B51-0"/>
              </a:rPr>
              <a:t>b</a:t>
            </a:r>
            <a:r>
              <a:rPr sz="2000" b="1" spc="310" dirty="0">
                <a:solidFill>
                  <a:srgbClr val="00AA03"/>
                </a:solidFill>
                <a:latin typeface="FZLTZHB--B51-0"/>
                <a:cs typeface="FZLTZHB--B51-0"/>
              </a:rPr>
              <a:t>)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661" y="2303830"/>
            <a:ext cx="43935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370" dirty="0"/>
              <a:t>t</a:t>
            </a:r>
            <a:r>
              <a:rPr spc="265" dirty="0"/>
              <a:t>u</a:t>
            </a:r>
            <a:r>
              <a:rPr spc="275" dirty="0"/>
              <a:t>r</a:t>
            </a:r>
            <a:r>
              <a:rPr spc="195" dirty="0"/>
              <a:t>tle</a:t>
            </a:r>
            <a:r>
              <a:rPr spc="-5" dirty="0">
                <a:latin typeface="Arial Unicode MS"/>
                <a:cs typeface="Arial Unicode MS"/>
              </a:rPr>
              <a:t>运动控制函数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turtle.penu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solidFill>
                  <a:srgbClr val="D9D9D9"/>
                </a:solidFill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turtle.set</a:t>
            </a:r>
            <a:r>
              <a:rPr sz="16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200" dirty="0">
                <a:latin typeface="FZLTZHB--B51-0"/>
                <a:cs typeface="FZLTZHB--B51-0"/>
              </a:rPr>
              <a:t>4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36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70" dirty="0">
                <a:latin typeface="FZLTZHB--B51-0"/>
                <a:cs typeface="FZLTZHB--B51-0"/>
              </a:rPr>
              <a:t>/</a:t>
            </a:r>
            <a:r>
              <a:rPr sz="1600" b="1" spc="135" dirty="0">
                <a:latin typeface="FZLTZHB--B51-0"/>
                <a:cs typeface="FZLTZHB--B51-0"/>
              </a:rPr>
              <a:t>2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70" dirty="0">
                <a:latin typeface="FZLTZHB--B51-0"/>
                <a:cs typeface="FZLTZHB--B51-0"/>
              </a:rPr>
              <a:t>16,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75" dirty="0">
                <a:latin typeface="FZLTZHB--B51-0"/>
                <a:cs typeface="FZLTZHB--B51-0"/>
              </a:rPr>
              <a:t>1</a:t>
            </a:r>
            <a:r>
              <a:rPr sz="1600" b="1" spc="-100" dirty="0">
                <a:latin typeface="FZLTZHB--B51-0"/>
                <a:cs typeface="FZLTZHB--B51-0"/>
              </a:rPr>
              <a:t>8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-50" dirty="0">
                <a:latin typeface="FZLTZHB--B51-0"/>
                <a:cs typeface="FZLTZHB--B51-0"/>
              </a:rPr>
              <a:t>(40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145" dirty="0">
                <a:latin typeface="FZLTZHB--B51-0"/>
                <a:cs typeface="FZLTZHB--B51-0"/>
              </a:rPr>
              <a:t>2</a:t>
            </a:r>
            <a:r>
              <a:rPr sz="1600" b="1" spc="60" dirty="0">
                <a:latin typeface="FZLTZHB--B51-0"/>
                <a:cs typeface="FZLTZHB--B51-0"/>
              </a:rPr>
              <a:t>/</a:t>
            </a:r>
            <a:r>
              <a:rPr sz="1600" b="1" spc="30" dirty="0">
                <a:latin typeface="FZLTZHB--B51-0"/>
                <a:cs typeface="FZLTZHB--B51-0"/>
              </a:rPr>
              <a:t>3)</a:t>
            </a:r>
            <a:r>
              <a:rPr sz="1600" b="1" spc="15" dirty="0"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71591" y="2333741"/>
            <a:ext cx="589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00" dirty="0">
                <a:solidFill>
                  <a:srgbClr val="006FC0"/>
                </a:solidFill>
                <a:latin typeface="Arial"/>
                <a:cs typeface="Arial"/>
              </a:rPr>
              <a:t>f</a:t>
            </a:r>
            <a:r>
              <a:rPr sz="2400" b="1" spc="195" dirty="0">
                <a:solidFill>
                  <a:srgbClr val="006FC0"/>
                </a:solidFill>
                <a:latin typeface="Arial"/>
                <a:cs typeface="Arial"/>
              </a:rPr>
              <a:t>d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71591" y="3065515"/>
            <a:ext cx="10623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35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400" b="1" spc="-30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-35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400" b="1" spc="-30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400" b="1" spc="110" dirty="0">
                <a:solidFill>
                  <a:srgbClr val="006FC0"/>
                </a:solidFill>
                <a:latin typeface="Arial"/>
                <a:cs typeface="Arial"/>
              </a:rPr>
              <a:t>e()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运动控制函数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2680" y="2477886"/>
            <a:ext cx="282702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25" dirty="0">
                <a:latin typeface="Arial"/>
                <a:cs typeface="Arial"/>
              </a:rPr>
              <a:t>fo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120" dirty="0">
                <a:latin typeface="Arial"/>
                <a:cs typeface="Arial"/>
              </a:rPr>
              <a:t>wa</a:t>
            </a:r>
            <a:r>
              <a:rPr sz="2400" b="1" spc="60" dirty="0">
                <a:latin typeface="Arial"/>
                <a:cs typeface="Arial"/>
              </a:rPr>
              <a:t>r</a:t>
            </a:r>
            <a:r>
              <a:rPr sz="2400" b="1" spc="135" dirty="0">
                <a:latin typeface="Arial"/>
                <a:cs typeface="Arial"/>
              </a:rPr>
              <a:t>d(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89805" y="2477886"/>
            <a:ext cx="258064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92175" algn="l"/>
              </a:tabLst>
            </a:pPr>
            <a:r>
              <a:rPr sz="2400" b="1" dirty="0">
                <a:latin typeface="Heiti SC"/>
                <a:cs typeface="Heiti SC"/>
              </a:rPr>
              <a:t>别名	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f</a:t>
            </a:r>
            <a:r>
              <a:rPr sz="2400" b="1" spc="200" dirty="0">
                <a:latin typeface="Arial"/>
                <a:cs typeface="Arial"/>
              </a:rPr>
              <a:t>d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2680" y="3209161"/>
            <a:ext cx="4342130" cy="1080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0160">
              <a:lnSpc>
                <a:spcPct val="100000"/>
              </a:lnSpc>
            </a:pPr>
            <a:r>
              <a:rPr sz="2400" b="1" spc="-5" dirty="0">
                <a:latin typeface="Heiti SC"/>
                <a:cs typeface="Heiti SC"/>
              </a:rPr>
              <a:t>向前行进，海龟走直线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行进距离，可以为负数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58008" y="1529831"/>
            <a:ext cx="44475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控制海龟行进：走直线</a:t>
            </a:r>
            <a:r>
              <a:rPr sz="2400" b="1" spc="11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450" dirty="0">
                <a:solidFill>
                  <a:srgbClr val="006FC0"/>
                </a:solidFill>
                <a:latin typeface="Arial"/>
                <a:cs typeface="Arial"/>
              </a:rPr>
              <a:t>&amp;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走曲线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运动控制函数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2680" y="1529831"/>
            <a:ext cx="5682615" cy="314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777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控制海龟行进：走直线</a:t>
            </a:r>
            <a:r>
              <a:rPr sz="2400" b="1" spc="11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450" dirty="0">
                <a:solidFill>
                  <a:srgbClr val="006FC0"/>
                </a:solidFill>
                <a:latin typeface="Arial"/>
                <a:cs typeface="Arial"/>
              </a:rPr>
              <a:t>&amp;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走曲线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02865" algn="l"/>
              </a:tabLst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25" dirty="0">
                <a:latin typeface="Arial"/>
                <a:cs typeface="Arial"/>
              </a:rPr>
              <a:t>tu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30" dirty="0">
                <a:latin typeface="Arial"/>
                <a:cs typeface="Arial"/>
              </a:rPr>
              <a:t>e</a:t>
            </a:r>
            <a:r>
              <a:rPr sz="2400" b="1" spc="-25" dirty="0">
                <a:latin typeface="Arial"/>
                <a:cs typeface="Arial"/>
              </a:rPr>
              <a:t>.</a:t>
            </a:r>
            <a:r>
              <a:rPr sz="2400" b="1" spc="-60" dirty="0">
                <a:latin typeface="Arial"/>
                <a:cs typeface="Arial"/>
              </a:rPr>
              <a:t>c</a:t>
            </a:r>
            <a:r>
              <a:rPr sz="2400" b="1" spc="50" dirty="0">
                <a:latin typeface="Arial"/>
                <a:cs typeface="Arial"/>
              </a:rPr>
              <a:t>i</a:t>
            </a:r>
            <a:r>
              <a:rPr sz="2400" b="1" spc="55" dirty="0">
                <a:latin typeface="Arial"/>
                <a:cs typeface="Arial"/>
              </a:rPr>
              <a:t>r</a:t>
            </a:r>
            <a:r>
              <a:rPr sz="2400" b="1" spc="-35" dirty="0">
                <a:latin typeface="Arial"/>
                <a:cs typeface="Arial"/>
              </a:rPr>
              <a:t>c</a:t>
            </a:r>
            <a:r>
              <a:rPr sz="2400" b="1" spc="-30" dirty="0">
                <a:latin typeface="Arial"/>
                <a:cs typeface="Arial"/>
              </a:rPr>
              <a:t>l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415" dirty="0">
                <a:solidFill>
                  <a:srgbClr val="00AA03"/>
                </a:solidFill>
                <a:latin typeface="FZLTZHB--B51-0"/>
                <a:cs typeface="FZLTZHB--B51-0"/>
              </a:rPr>
              <a:t>r,</a:t>
            </a:r>
            <a:r>
              <a:rPr sz="2400" b="1" dirty="0">
                <a:solidFill>
                  <a:srgbClr val="00AA03"/>
                </a:solidFill>
                <a:latin typeface="FZLTZHB--B51-0"/>
                <a:cs typeface="FZLTZHB--B51-0"/>
              </a:rPr>
              <a:t>	</a:t>
            </a:r>
            <a:r>
              <a:rPr sz="2400" b="1" spc="-35" dirty="0">
                <a:solidFill>
                  <a:srgbClr val="00AA03"/>
                </a:solidFill>
                <a:latin typeface="FZLTZHB--B51-0"/>
                <a:cs typeface="FZLTZHB--B51-0"/>
              </a:rPr>
              <a:t>exten</a:t>
            </a:r>
            <a:r>
              <a:rPr sz="2400" b="1" spc="-30" dirty="0">
                <a:solidFill>
                  <a:srgbClr val="00AA03"/>
                </a:solidFill>
                <a:latin typeface="FZLTZHB--B51-0"/>
                <a:cs typeface="FZLTZHB--B51-0"/>
              </a:rPr>
              <a:t>t</a:t>
            </a:r>
            <a:r>
              <a:rPr sz="2400" b="1" spc="-375" dirty="0">
                <a:solidFill>
                  <a:srgbClr val="00AA03"/>
                </a:solidFill>
                <a:latin typeface="FZLTZHB--B51-0"/>
                <a:cs typeface="FZLTZHB--B51-0"/>
              </a:rPr>
              <a:t>=Non</a:t>
            </a:r>
            <a:r>
              <a:rPr sz="2400" b="1" spc="-355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000">
              <a:latin typeface="Times New Roman"/>
              <a:cs typeface="Times New Roman"/>
            </a:endParaRPr>
          </a:p>
          <a:p>
            <a:pPr marL="64643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根据半径</a:t>
            </a:r>
            <a:r>
              <a:rPr sz="2400" b="1" spc="285" dirty="0">
                <a:solidFill>
                  <a:srgbClr val="00AA03"/>
                </a:solidFill>
                <a:latin typeface="FZLTZHB--B51-0"/>
                <a:cs typeface="FZLTZHB--B51-0"/>
              </a:rPr>
              <a:t>r</a:t>
            </a:r>
            <a:r>
              <a:rPr sz="2400" b="1" spc="285" dirty="0">
                <a:latin typeface="Heiti SC"/>
                <a:cs typeface="Heiti SC"/>
              </a:rPr>
              <a:t>绘制</a:t>
            </a:r>
            <a:r>
              <a:rPr sz="2400" b="1" spc="-35" dirty="0">
                <a:solidFill>
                  <a:srgbClr val="00AA03"/>
                </a:solidFill>
                <a:latin typeface="FZLTZHB--B51-0"/>
                <a:cs typeface="FZLTZHB--B51-0"/>
              </a:rPr>
              <a:t>extent</a:t>
            </a:r>
            <a:r>
              <a:rPr sz="2400" b="1" spc="-35" dirty="0">
                <a:latin typeface="Heiti SC"/>
                <a:cs typeface="Heiti SC"/>
              </a:rPr>
              <a:t>角度的弧形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280" dirty="0">
                <a:solidFill>
                  <a:srgbClr val="00AA03"/>
                </a:solidFill>
                <a:latin typeface="FZLTZHB--B51-0"/>
                <a:cs typeface="FZLTZHB--B51-0"/>
              </a:rPr>
              <a:t>r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默认圆心在海龟左侧</a:t>
            </a:r>
            <a:r>
              <a:rPr sz="2400" b="1" spc="280" dirty="0">
                <a:solidFill>
                  <a:srgbClr val="00AA03"/>
                </a:solidFill>
                <a:latin typeface="FZLTZHB--B51-0"/>
                <a:cs typeface="FZLTZHB--B51-0"/>
              </a:rPr>
              <a:t>r</a:t>
            </a:r>
            <a:r>
              <a:rPr sz="2400" b="1" dirty="0">
                <a:latin typeface="Heiti SC"/>
                <a:cs typeface="Heiti SC"/>
              </a:rPr>
              <a:t>距离的位置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35" dirty="0">
                <a:solidFill>
                  <a:srgbClr val="00AA03"/>
                </a:solidFill>
                <a:latin typeface="FZLTZHB--B51-0"/>
                <a:cs typeface="FZLTZHB--B51-0"/>
              </a:rPr>
              <a:t>extent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7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绘制角度，默认</a:t>
            </a:r>
            <a:r>
              <a:rPr sz="2400" b="1" spc="-15" dirty="0">
                <a:latin typeface="Heiti SC"/>
                <a:cs typeface="Heiti SC"/>
              </a:rPr>
              <a:t>是</a:t>
            </a:r>
            <a:r>
              <a:rPr sz="2400" b="1" spc="140" dirty="0">
                <a:latin typeface="Arial"/>
                <a:cs typeface="Arial"/>
              </a:rPr>
              <a:t>360</a:t>
            </a:r>
            <a:r>
              <a:rPr sz="2400" b="1" dirty="0">
                <a:latin typeface="Heiti SC"/>
                <a:cs typeface="Heiti SC"/>
              </a:rPr>
              <a:t>度整圆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运动控制函数</a:t>
            </a:r>
          </a:p>
        </p:txBody>
      </p:sp>
      <p:sp>
        <p:nvSpPr>
          <p:cNvPr id="3" name="object 3"/>
          <p:cNvSpPr/>
          <p:nvPr/>
        </p:nvSpPr>
        <p:spPr>
          <a:xfrm>
            <a:off x="684276" y="2506979"/>
            <a:ext cx="3619500" cy="215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31493" y="1730080"/>
            <a:ext cx="25419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220" dirty="0">
                <a:solidFill>
                  <a:srgbClr val="D98430"/>
                </a:solidFill>
                <a:latin typeface="FZLTZHB--B51-0"/>
                <a:cs typeface="FZLTZHB--B51-0"/>
              </a:rPr>
              <a:t>ci</a:t>
            </a:r>
            <a:r>
              <a:rPr sz="2000" b="1" spc="200" dirty="0">
                <a:solidFill>
                  <a:srgbClr val="D98430"/>
                </a:solidFill>
                <a:latin typeface="FZLTZHB--B51-0"/>
                <a:cs typeface="FZLTZHB--B51-0"/>
              </a:rPr>
              <a:t>r</a:t>
            </a:r>
            <a:r>
              <a:rPr sz="2000" b="1" spc="-175" dirty="0">
                <a:solidFill>
                  <a:srgbClr val="D98430"/>
                </a:solidFill>
                <a:latin typeface="FZLTZHB--B51-0"/>
                <a:cs typeface="FZLTZHB--B51-0"/>
              </a:rPr>
              <a:t>c</a:t>
            </a:r>
            <a:r>
              <a:rPr sz="2000" b="1" spc="175" dirty="0">
                <a:solidFill>
                  <a:srgbClr val="D98430"/>
                </a:solidFill>
                <a:latin typeface="FZLTZHB--B51-0"/>
                <a:cs typeface="FZLTZHB--B51-0"/>
              </a:rPr>
              <a:t>le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4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6415" y="1754845"/>
            <a:ext cx="31000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220" dirty="0">
                <a:solidFill>
                  <a:srgbClr val="D98430"/>
                </a:solidFill>
                <a:latin typeface="FZLTZHB--B51-0"/>
                <a:cs typeface="FZLTZHB--B51-0"/>
              </a:rPr>
              <a:t>ci</a:t>
            </a:r>
            <a:r>
              <a:rPr sz="2000" b="1" spc="200" dirty="0">
                <a:solidFill>
                  <a:srgbClr val="D98430"/>
                </a:solidFill>
                <a:latin typeface="FZLTZHB--B51-0"/>
                <a:cs typeface="FZLTZHB--B51-0"/>
              </a:rPr>
              <a:t>r</a:t>
            </a:r>
            <a:r>
              <a:rPr sz="2000" b="1" spc="-175" dirty="0">
                <a:solidFill>
                  <a:srgbClr val="D98430"/>
                </a:solidFill>
                <a:latin typeface="FZLTZHB--B51-0"/>
                <a:cs typeface="FZLTZHB--B51-0"/>
              </a:rPr>
              <a:t>c</a:t>
            </a:r>
            <a:r>
              <a:rPr sz="2000" b="1" spc="175" dirty="0">
                <a:solidFill>
                  <a:srgbClr val="D98430"/>
                </a:solidFill>
                <a:latin typeface="FZLTZHB--B51-0"/>
                <a:cs typeface="FZLTZHB--B51-0"/>
              </a:rPr>
              <a:t>le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70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140" dirty="0">
                <a:solidFill>
                  <a:srgbClr val="00AA03"/>
                </a:solidFill>
                <a:latin typeface="FZLTZHB--B51-0"/>
                <a:cs typeface="FZLTZHB--B51-0"/>
              </a:rPr>
              <a:t>10</a:t>
            </a:r>
            <a:r>
              <a:rPr sz="2000" b="1" spc="-16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10" dirty="0">
                <a:solidFill>
                  <a:srgbClr val="00AA03"/>
                </a:solidFill>
                <a:latin typeface="FZLTZHB--B51-0"/>
                <a:cs typeface="FZLTZHB--B51-0"/>
              </a:rPr>
              <a:t>,9</a:t>
            </a:r>
            <a:r>
              <a:rPr sz="2000" b="1" spc="-1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31664" y="2506979"/>
            <a:ext cx="3621024" cy="215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67711" y="3508247"/>
            <a:ext cx="288036" cy="246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21585" y="2795777"/>
            <a:ext cx="844550" cy="843280"/>
          </a:xfrm>
          <a:custGeom>
            <a:avLst/>
            <a:gdLst/>
            <a:ahLst/>
            <a:cxnLst/>
            <a:rect l="l" t="t" r="r" b="b"/>
            <a:pathLst>
              <a:path w="844550" h="843279">
                <a:moveTo>
                  <a:pt x="0" y="421386"/>
                </a:moveTo>
                <a:lnTo>
                  <a:pt x="5524" y="353049"/>
                </a:lnTo>
                <a:lnTo>
                  <a:pt x="21518" y="288218"/>
                </a:lnTo>
                <a:lnTo>
                  <a:pt x="47114" y="227761"/>
                </a:lnTo>
                <a:lnTo>
                  <a:pt x="81442" y="172547"/>
                </a:lnTo>
                <a:lnTo>
                  <a:pt x="123634" y="123443"/>
                </a:lnTo>
                <a:lnTo>
                  <a:pt x="172821" y="81320"/>
                </a:lnTo>
                <a:lnTo>
                  <a:pt x="228135" y="47045"/>
                </a:lnTo>
                <a:lnTo>
                  <a:pt x="288706" y="21488"/>
                </a:lnTo>
                <a:lnTo>
                  <a:pt x="353667" y="5516"/>
                </a:lnTo>
                <a:lnTo>
                  <a:pt x="422147" y="0"/>
                </a:lnTo>
                <a:lnTo>
                  <a:pt x="456774" y="1397"/>
                </a:lnTo>
                <a:lnTo>
                  <a:pt x="523603" y="12250"/>
                </a:lnTo>
                <a:lnTo>
                  <a:pt x="586478" y="33123"/>
                </a:lnTo>
                <a:lnTo>
                  <a:pt x="644529" y="63147"/>
                </a:lnTo>
                <a:lnTo>
                  <a:pt x="696888" y="101455"/>
                </a:lnTo>
                <a:lnTo>
                  <a:pt x="742686" y="147177"/>
                </a:lnTo>
                <a:lnTo>
                  <a:pt x="781054" y="199444"/>
                </a:lnTo>
                <a:lnTo>
                  <a:pt x="811125" y="257389"/>
                </a:lnTo>
                <a:lnTo>
                  <a:pt x="832028" y="320141"/>
                </a:lnTo>
                <a:lnTo>
                  <a:pt x="842896" y="386834"/>
                </a:lnTo>
                <a:lnTo>
                  <a:pt x="844295" y="421386"/>
                </a:lnTo>
                <a:lnTo>
                  <a:pt x="842896" y="455937"/>
                </a:lnTo>
                <a:lnTo>
                  <a:pt x="832028" y="522630"/>
                </a:lnTo>
                <a:lnTo>
                  <a:pt x="811125" y="585382"/>
                </a:lnTo>
                <a:lnTo>
                  <a:pt x="781054" y="643327"/>
                </a:lnTo>
                <a:lnTo>
                  <a:pt x="742686" y="695594"/>
                </a:lnTo>
                <a:lnTo>
                  <a:pt x="696888" y="741316"/>
                </a:lnTo>
                <a:lnTo>
                  <a:pt x="644529" y="779624"/>
                </a:lnTo>
                <a:lnTo>
                  <a:pt x="586478" y="809648"/>
                </a:lnTo>
                <a:lnTo>
                  <a:pt x="523603" y="830521"/>
                </a:lnTo>
                <a:lnTo>
                  <a:pt x="456774" y="841374"/>
                </a:lnTo>
                <a:lnTo>
                  <a:pt x="422147" y="842772"/>
                </a:lnTo>
                <a:lnTo>
                  <a:pt x="387521" y="841374"/>
                </a:lnTo>
                <a:lnTo>
                  <a:pt x="320692" y="830521"/>
                </a:lnTo>
                <a:lnTo>
                  <a:pt x="257817" y="809648"/>
                </a:lnTo>
                <a:lnTo>
                  <a:pt x="199766" y="779624"/>
                </a:lnTo>
                <a:lnTo>
                  <a:pt x="147407" y="741316"/>
                </a:lnTo>
                <a:lnTo>
                  <a:pt x="101609" y="695594"/>
                </a:lnTo>
                <a:lnTo>
                  <a:pt x="63241" y="643327"/>
                </a:lnTo>
                <a:lnTo>
                  <a:pt x="33170" y="585382"/>
                </a:lnTo>
                <a:lnTo>
                  <a:pt x="12267" y="522630"/>
                </a:lnTo>
                <a:lnTo>
                  <a:pt x="1399" y="455937"/>
                </a:lnTo>
                <a:lnTo>
                  <a:pt x="0" y="4213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98776" y="3172681"/>
            <a:ext cx="69850" cy="67945"/>
          </a:xfrm>
          <a:custGeom>
            <a:avLst/>
            <a:gdLst/>
            <a:ahLst/>
            <a:cxnLst/>
            <a:rect l="l" t="t" r="r" b="b"/>
            <a:pathLst>
              <a:path w="69850" h="67944">
                <a:moveTo>
                  <a:pt x="21975" y="0"/>
                </a:moveTo>
                <a:lnTo>
                  <a:pt x="10535" y="7658"/>
                </a:lnTo>
                <a:lnTo>
                  <a:pt x="2826" y="19060"/>
                </a:lnTo>
                <a:lnTo>
                  <a:pt x="0" y="33052"/>
                </a:lnTo>
                <a:lnTo>
                  <a:pt x="712" y="40130"/>
                </a:lnTo>
                <a:lnTo>
                  <a:pt x="5470" y="51500"/>
                </a:lnTo>
                <a:lnTo>
                  <a:pt x="14511" y="60455"/>
                </a:lnTo>
                <a:lnTo>
                  <a:pt x="27618" y="66154"/>
                </a:lnTo>
                <a:lnTo>
                  <a:pt x="44573" y="67751"/>
                </a:lnTo>
                <a:lnTo>
                  <a:pt x="55284" y="62550"/>
                </a:lnTo>
                <a:lnTo>
                  <a:pt x="63597" y="53169"/>
                </a:lnTo>
                <a:lnTo>
                  <a:pt x="68717" y="39682"/>
                </a:lnTo>
                <a:lnTo>
                  <a:pt x="69845" y="22164"/>
                </a:lnTo>
                <a:lnTo>
                  <a:pt x="64073" y="12321"/>
                </a:lnTo>
                <a:lnTo>
                  <a:pt x="54224" y="4853"/>
                </a:lnTo>
                <a:lnTo>
                  <a:pt x="40219" y="499"/>
                </a:lnTo>
                <a:lnTo>
                  <a:pt x="21975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75992" y="3267323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75" dirty="0">
                <a:solidFill>
                  <a:srgbClr val="006FC0"/>
                </a:solidFill>
                <a:latin typeface="Arial"/>
                <a:cs typeface="Arial"/>
              </a:rPr>
              <a:t>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27732" y="35899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27732" y="3226307"/>
            <a:ext cx="0" cy="363855"/>
          </a:xfrm>
          <a:custGeom>
            <a:avLst/>
            <a:gdLst/>
            <a:ahLst/>
            <a:cxnLst/>
            <a:rect l="l" t="t" r="r" b="b"/>
            <a:pathLst>
              <a:path h="363854">
                <a:moveTo>
                  <a:pt x="0" y="363601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27732" y="32263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27732" y="3226307"/>
            <a:ext cx="0" cy="363855"/>
          </a:xfrm>
          <a:custGeom>
            <a:avLst/>
            <a:gdLst/>
            <a:ahLst/>
            <a:cxnLst/>
            <a:rect l="l" t="t" r="r" b="b"/>
            <a:pathLst>
              <a:path h="363854">
                <a:moveTo>
                  <a:pt x="0" y="0"/>
                </a:moveTo>
                <a:lnTo>
                  <a:pt x="0" y="3636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26970" y="3225545"/>
            <a:ext cx="1905" cy="365125"/>
          </a:xfrm>
          <a:custGeom>
            <a:avLst/>
            <a:gdLst/>
            <a:ahLst/>
            <a:cxnLst/>
            <a:rect l="l" t="t" r="r" b="b"/>
            <a:pathLst>
              <a:path w="1905" h="365125">
                <a:moveTo>
                  <a:pt x="0" y="365125"/>
                </a:moveTo>
                <a:lnTo>
                  <a:pt x="1524" y="0"/>
                </a:lnTo>
              </a:path>
            </a:pathLst>
          </a:custGeom>
          <a:ln w="19812">
            <a:solidFill>
              <a:srgbClr val="00AA03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18731" y="3508247"/>
            <a:ext cx="288035" cy="246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42176" y="4090431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35494" y="0"/>
                </a:moveTo>
                <a:lnTo>
                  <a:pt x="21640" y="3163"/>
                </a:lnTo>
                <a:lnTo>
                  <a:pt x="10362" y="11053"/>
                </a:lnTo>
                <a:lnTo>
                  <a:pt x="2776" y="22556"/>
                </a:lnTo>
                <a:lnTo>
                  <a:pt x="0" y="36560"/>
                </a:lnTo>
                <a:lnTo>
                  <a:pt x="143" y="39812"/>
                </a:lnTo>
                <a:lnTo>
                  <a:pt x="3909" y="52898"/>
                </a:lnTo>
                <a:lnTo>
                  <a:pt x="12206" y="63465"/>
                </a:lnTo>
                <a:lnTo>
                  <a:pt x="24246" y="70513"/>
                </a:lnTo>
                <a:lnTo>
                  <a:pt x="39246" y="73040"/>
                </a:lnTo>
                <a:lnTo>
                  <a:pt x="52536" y="69433"/>
                </a:lnTo>
                <a:lnTo>
                  <a:pt x="63297" y="61248"/>
                </a:lnTo>
                <a:lnTo>
                  <a:pt x="70496" y="49349"/>
                </a:lnTo>
                <a:lnTo>
                  <a:pt x="73100" y="34602"/>
                </a:lnTo>
                <a:lnTo>
                  <a:pt x="69689" y="21053"/>
                </a:lnTo>
                <a:lnTo>
                  <a:pt x="61633" y="10059"/>
                </a:lnTo>
                <a:lnTo>
                  <a:pt x="49910" y="2686"/>
                </a:lnTo>
                <a:lnTo>
                  <a:pt x="35494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48476" y="3782105"/>
            <a:ext cx="37592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12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200" b="1" spc="70" dirty="0">
                <a:solidFill>
                  <a:srgbClr val="006FC0"/>
                </a:solidFill>
                <a:latin typeface="Arial"/>
                <a:cs typeface="Arial"/>
              </a:rPr>
              <a:t>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78752" y="40700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78752" y="3706367"/>
            <a:ext cx="0" cy="363855"/>
          </a:xfrm>
          <a:custGeom>
            <a:avLst/>
            <a:gdLst/>
            <a:ahLst/>
            <a:cxnLst/>
            <a:rect l="l" t="t" r="r" b="b"/>
            <a:pathLst>
              <a:path h="363854">
                <a:moveTo>
                  <a:pt x="0" y="363651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78752" y="37063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78752" y="3706367"/>
            <a:ext cx="0" cy="363855"/>
          </a:xfrm>
          <a:custGeom>
            <a:avLst/>
            <a:gdLst/>
            <a:ahLst/>
            <a:cxnLst/>
            <a:rect l="l" t="t" r="r" b="b"/>
            <a:pathLst>
              <a:path h="363854">
                <a:moveTo>
                  <a:pt x="0" y="0"/>
                </a:moveTo>
                <a:lnTo>
                  <a:pt x="0" y="36365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77990" y="3705605"/>
            <a:ext cx="1905" cy="365760"/>
          </a:xfrm>
          <a:custGeom>
            <a:avLst/>
            <a:gdLst/>
            <a:ahLst/>
            <a:cxnLst/>
            <a:rect l="l" t="t" r="r" b="b"/>
            <a:pathLst>
              <a:path w="1904" h="365760">
                <a:moveTo>
                  <a:pt x="0" y="365175"/>
                </a:moveTo>
                <a:lnTo>
                  <a:pt x="1524" y="0"/>
                </a:lnTo>
              </a:path>
            </a:pathLst>
          </a:custGeom>
          <a:ln w="19812">
            <a:solidFill>
              <a:srgbClr val="00AA03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41235" y="3668267"/>
            <a:ext cx="394716" cy="4892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turtle.penu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solidFill>
                  <a:srgbClr val="D9D9D9"/>
                </a:solidFill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turtle.set</a:t>
            </a:r>
            <a:r>
              <a:rPr sz="16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200" dirty="0">
                <a:latin typeface="FZLTZHB--B51-0"/>
                <a:cs typeface="FZLTZHB--B51-0"/>
              </a:rPr>
              <a:t>4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36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70" dirty="0">
                <a:latin typeface="FZLTZHB--B51-0"/>
                <a:cs typeface="FZLTZHB--B51-0"/>
              </a:rPr>
              <a:t>/</a:t>
            </a:r>
            <a:r>
              <a:rPr sz="1600" b="1" spc="135" dirty="0">
                <a:latin typeface="FZLTZHB--B51-0"/>
                <a:cs typeface="FZLTZHB--B51-0"/>
              </a:rPr>
              <a:t>2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70" dirty="0">
                <a:latin typeface="FZLTZHB--B51-0"/>
                <a:cs typeface="FZLTZHB--B51-0"/>
              </a:rPr>
              <a:t>16,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75" dirty="0">
                <a:latin typeface="FZLTZHB--B51-0"/>
                <a:cs typeface="FZLTZHB--B51-0"/>
              </a:rPr>
              <a:t>1</a:t>
            </a:r>
            <a:r>
              <a:rPr sz="1600" b="1" spc="-100" dirty="0">
                <a:latin typeface="FZLTZHB--B51-0"/>
                <a:cs typeface="FZLTZHB--B51-0"/>
              </a:rPr>
              <a:t>8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-50" dirty="0">
                <a:latin typeface="FZLTZHB--B51-0"/>
                <a:cs typeface="FZLTZHB--B51-0"/>
              </a:rPr>
              <a:t>(40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145" dirty="0">
                <a:latin typeface="FZLTZHB--B51-0"/>
                <a:cs typeface="FZLTZHB--B51-0"/>
              </a:rPr>
              <a:t>2</a:t>
            </a:r>
            <a:r>
              <a:rPr sz="1600" b="1" spc="60" dirty="0">
                <a:latin typeface="FZLTZHB--B51-0"/>
                <a:cs typeface="FZLTZHB--B51-0"/>
              </a:rPr>
              <a:t>/</a:t>
            </a:r>
            <a:r>
              <a:rPr sz="1600" b="1" spc="30" dirty="0">
                <a:latin typeface="FZLTZHB--B51-0"/>
                <a:cs typeface="FZLTZHB--B51-0"/>
              </a:rPr>
              <a:t>3)</a:t>
            </a:r>
            <a:r>
              <a:rPr sz="1600" b="1" spc="15" dirty="0"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39665" y="2204201"/>
            <a:ext cx="75692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00" dirty="0">
                <a:solidFill>
                  <a:srgbClr val="006FC0"/>
                </a:solidFill>
                <a:latin typeface="Arial"/>
                <a:cs typeface="Arial"/>
              </a:rPr>
              <a:t>f</a:t>
            </a:r>
            <a:r>
              <a:rPr sz="2400" b="1" spc="195" dirty="0">
                <a:solidFill>
                  <a:srgbClr val="006FC0"/>
                </a:solidFill>
                <a:latin typeface="Arial"/>
                <a:cs typeface="Arial"/>
              </a:rPr>
              <a:t>d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39665" y="2935975"/>
            <a:ext cx="325056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35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400" b="1" spc="-30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-35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400" b="1" spc="-30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400" b="1" spc="12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400" b="1" spc="145" dirty="0">
                <a:solidFill>
                  <a:srgbClr val="00AA03"/>
                </a:solidFill>
                <a:latin typeface="FZLTZHB--B51-0"/>
                <a:cs typeface="FZLTZHB--B51-0"/>
              </a:rPr>
              <a:t>r,</a:t>
            </a:r>
            <a:r>
              <a:rPr sz="2400" b="1" spc="270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-15" dirty="0">
                <a:solidFill>
                  <a:srgbClr val="00AA03"/>
                </a:solidFill>
                <a:latin typeface="FZLTZHB--B51-0"/>
                <a:cs typeface="FZLTZHB--B51-0"/>
              </a:rPr>
              <a:t>xt</a:t>
            </a:r>
            <a:r>
              <a:rPr sz="2400" b="1" spc="-5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80" dirty="0">
                <a:solidFill>
                  <a:srgbClr val="00AA03"/>
                </a:solidFill>
                <a:latin typeface="FZLTZHB--B51-0"/>
                <a:cs typeface="FZLTZHB--B51-0"/>
              </a:rPr>
              <a:t>n</a:t>
            </a:r>
            <a:r>
              <a:rPr sz="2400" b="1" spc="50" dirty="0">
                <a:solidFill>
                  <a:srgbClr val="00AA03"/>
                </a:solidFill>
                <a:latin typeface="FZLTZHB--B51-0"/>
                <a:cs typeface="FZLTZHB--B51-0"/>
              </a:rPr>
              <a:t>t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=</a:t>
            </a:r>
            <a:r>
              <a:rPr sz="2400" b="1" spc="-565" dirty="0">
                <a:solidFill>
                  <a:srgbClr val="00AA03"/>
                </a:solidFill>
                <a:latin typeface="FZLTZHB--B51-0"/>
                <a:cs typeface="FZLTZHB--B51-0"/>
              </a:rPr>
              <a:t>N</a:t>
            </a:r>
            <a:r>
              <a:rPr sz="2400" b="1" spc="-425" dirty="0">
                <a:solidFill>
                  <a:srgbClr val="00AA03"/>
                </a:solidFill>
                <a:latin typeface="FZLTZHB--B51-0"/>
                <a:cs typeface="FZLTZHB--B51-0"/>
              </a:rPr>
              <a:t>o</a:t>
            </a:r>
            <a:r>
              <a:rPr sz="2400" b="1" spc="-285" dirty="0">
                <a:solidFill>
                  <a:srgbClr val="00AA03"/>
                </a:solidFill>
                <a:latin typeface="FZLTZHB--B51-0"/>
                <a:cs typeface="FZLTZHB--B51-0"/>
              </a:rPr>
              <a:t>n</a:t>
            </a:r>
            <a:r>
              <a:rPr sz="2400" b="1" spc="-270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运动控制函数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2680" y="2477886"/>
            <a:ext cx="282702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25" dirty="0">
                <a:latin typeface="Arial"/>
                <a:cs typeface="Arial"/>
              </a:rPr>
              <a:t>fo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120" dirty="0">
                <a:latin typeface="Arial"/>
                <a:cs typeface="Arial"/>
              </a:rPr>
              <a:t>wa</a:t>
            </a:r>
            <a:r>
              <a:rPr sz="2400" b="1" spc="60" dirty="0">
                <a:latin typeface="Arial"/>
                <a:cs typeface="Arial"/>
              </a:rPr>
              <a:t>r</a:t>
            </a:r>
            <a:r>
              <a:rPr sz="2400" b="1" spc="135" dirty="0">
                <a:latin typeface="Arial"/>
                <a:cs typeface="Arial"/>
              </a:rPr>
              <a:t>d(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89805" y="2477886"/>
            <a:ext cx="258064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92175" algn="l"/>
              </a:tabLst>
            </a:pPr>
            <a:r>
              <a:rPr sz="2400" b="1" dirty="0">
                <a:latin typeface="Heiti SC"/>
                <a:cs typeface="Heiti SC"/>
              </a:rPr>
              <a:t>别名	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f</a:t>
            </a:r>
            <a:r>
              <a:rPr sz="2400" b="1" spc="200" dirty="0">
                <a:latin typeface="Arial"/>
                <a:cs typeface="Arial"/>
              </a:rPr>
              <a:t>d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2680" y="3209161"/>
            <a:ext cx="4342130" cy="1080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0160">
              <a:lnSpc>
                <a:spcPct val="100000"/>
              </a:lnSpc>
            </a:pPr>
            <a:r>
              <a:rPr sz="2400" b="1" spc="-5" dirty="0">
                <a:latin typeface="Heiti SC"/>
                <a:cs typeface="Heiti SC"/>
              </a:rPr>
              <a:t>向前行进，海龟走直线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行进距离，可以为负数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4608" y="1529831"/>
            <a:ext cx="5511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画笔设置后一直有效，直至下次重新设置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661" y="2303830"/>
            <a:ext cx="439420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370" dirty="0"/>
              <a:t>t</a:t>
            </a:r>
            <a:r>
              <a:rPr spc="265" dirty="0"/>
              <a:t>u</a:t>
            </a:r>
            <a:r>
              <a:rPr spc="275" dirty="0"/>
              <a:t>r</a:t>
            </a:r>
            <a:r>
              <a:rPr spc="195" dirty="0"/>
              <a:t>tle</a:t>
            </a:r>
            <a:r>
              <a:rPr spc="-5" dirty="0">
                <a:latin typeface="Arial Unicode MS"/>
                <a:cs typeface="Arial Unicode MS"/>
              </a:rPr>
              <a:t>方向控制函数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turtle.penu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solidFill>
                  <a:srgbClr val="D9D9D9"/>
                </a:solidFill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54853" y="2333741"/>
            <a:ext cx="9150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set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方向控制函数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6303" y="2405378"/>
            <a:ext cx="396557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25" dirty="0">
                <a:latin typeface="Arial"/>
                <a:cs typeface="Arial"/>
              </a:rPr>
              <a:t>tu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65" dirty="0">
                <a:latin typeface="Arial"/>
                <a:cs typeface="Arial"/>
              </a:rPr>
              <a:t>setheading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90" dirty="0">
                <a:solidFill>
                  <a:srgbClr val="00AA03"/>
                </a:solidFill>
                <a:latin typeface="FZLTZHB--B51-0"/>
                <a:cs typeface="FZLTZHB--B51-0"/>
              </a:rPr>
              <a:t>angle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36946" y="2405378"/>
            <a:ext cx="375856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74420" algn="l"/>
              </a:tabLst>
            </a:pPr>
            <a:r>
              <a:rPr sz="2400" b="1" spc="-5" dirty="0">
                <a:latin typeface="Heiti SC"/>
                <a:cs typeface="Heiti SC"/>
              </a:rPr>
              <a:t>别</a:t>
            </a:r>
            <a:r>
              <a:rPr sz="2400" b="1" dirty="0">
                <a:latin typeface="Heiti SC"/>
                <a:cs typeface="Heiti SC"/>
              </a:rPr>
              <a:t>名	</a:t>
            </a:r>
            <a:r>
              <a:rPr sz="2400" b="1" spc="125" dirty="0">
                <a:latin typeface="Arial"/>
                <a:cs typeface="Arial"/>
              </a:rPr>
              <a:t>tu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30" dirty="0">
                <a:latin typeface="Arial"/>
                <a:cs typeface="Arial"/>
              </a:rPr>
              <a:t>e</a:t>
            </a:r>
            <a:r>
              <a:rPr sz="2400" b="1" spc="-20" dirty="0">
                <a:latin typeface="Arial"/>
                <a:cs typeface="Arial"/>
              </a:rPr>
              <a:t>.s</a:t>
            </a:r>
            <a:r>
              <a:rPr sz="2400" b="1" spc="-40" dirty="0">
                <a:latin typeface="Arial"/>
                <a:cs typeface="Arial"/>
              </a:rPr>
              <a:t>e</a:t>
            </a:r>
            <a:r>
              <a:rPr sz="2400" b="1" spc="90" dirty="0">
                <a:latin typeface="Arial"/>
                <a:cs typeface="Arial"/>
              </a:rPr>
              <a:t>t</a:t>
            </a:r>
            <a:r>
              <a:rPr sz="2400" b="1" spc="180" dirty="0">
                <a:latin typeface="Arial"/>
                <a:cs typeface="Arial"/>
              </a:rPr>
              <a:t>h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angl</a:t>
            </a:r>
            <a:r>
              <a:rPr sz="2400" b="1" spc="-95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6303" y="3137524"/>
            <a:ext cx="4497705" cy="1080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6769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改变行进方向，海龟走角度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265" dirty="0">
                <a:solidFill>
                  <a:srgbClr val="00AA03"/>
                </a:solidFill>
                <a:latin typeface="FZLTZHB--B51-0"/>
                <a:cs typeface="FZLTZHB--B51-0"/>
              </a:rPr>
              <a:t>a</a:t>
            </a:r>
            <a:r>
              <a:rPr sz="2400" b="1" spc="-40" dirty="0">
                <a:solidFill>
                  <a:srgbClr val="00AA03"/>
                </a:solidFill>
                <a:latin typeface="FZLTZHB--B51-0"/>
                <a:cs typeface="FZLTZHB--B51-0"/>
              </a:rPr>
              <a:t>ngl</a:t>
            </a:r>
            <a:r>
              <a:rPr sz="2400" b="1" spc="-50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7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行进方向的绝对角度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10892" y="1529831"/>
            <a:ext cx="55403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控制海龟面对方向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绝对角度</a:t>
            </a:r>
            <a:r>
              <a:rPr sz="2400" b="1" spc="11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450" dirty="0">
                <a:solidFill>
                  <a:srgbClr val="006FC0"/>
                </a:solidFill>
                <a:latin typeface="Arial"/>
                <a:cs typeface="Arial"/>
              </a:rPr>
              <a:t>&amp;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海龟角度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方向控制函数</a:t>
            </a:r>
          </a:p>
        </p:txBody>
      </p:sp>
      <p:sp>
        <p:nvSpPr>
          <p:cNvPr id="3" name="object 3"/>
          <p:cNvSpPr/>
          <p:nvPr/>
        </p:nvSpPr>
        <p:spPr>
          <a:xfrm>
            <a:off x="684276" y="2506979"/>
            <a:ext cx="3619500" cy="215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5377" y="3414242"/>
            <a:ext cx="636054" cy="6259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12439" y="3324277"/>
            <a:ext cx="42354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45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40307" y="1730080"/>
            <a:ext cx="21228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40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80" dirty="0">
                <a:solidFill>
                  <a:srgbClr val="006FC0"/>
                </a:solidFill>
                <a:latin typeface="FZLTZHB--B51-0"/>
                <a:cs typeface="FZLTZHB--B51-0"/>
              </a:rPr>
              <a:t>u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rtle</a:t>
            </a:r>
            <a:r>
              <a:rPr sz="2000" b="1" spc="204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dirty="0">
                <a:solidFill>
                  <a:srgbClr val="D98430"/>
                </a:solidFill>
                <a:latin typeface="FZLTZHB--B51-0"/>
                <a:cs typeface="FZLTZHB--B51-0"/>
              </a:rPr>
              <a:t>se</a:t>
            </a:r>
            <a:r>
              <a:rPr sz="2000" b="1" spc="-1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50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35" dirty="0">
                <a:solidFill>
                  <a:srgbClr val="00AA03"/>
                </a:solidFill>
                <a:latin typeface="FZLTZHB--B51-0"/>
                <a:cs typeface="FZLTZHB--B51-0"/>
              </a:rPr>
              <a:t>4</a:t>
            </a:r>
            <a:r>
              <a:rPr sz="2000" b="1" spc="-225" dirty="0">
                <a:solidFill>
                  <a:srgbClr val="00AA03"/>
                </a:solidFill>
                <a:latin typeface="FZLTZHB--B51-0"/>
                <a:cs typeface="FZLTZHB--B51-0"/>
              </a:rPr>
              <a:t>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5411" y="1754845"/>
            <a:ext cx="24015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dirty="0">
                <a:solidFill>
                  <a:srgbClr val="D98430"/>
                </a:solidFill>
                <a:latin typeface="FZLTZHB--B51-0"/>
                <a:cs typeface="FZLTZHB--B51-0"/>
              </a:rPr>
              <a:t>se</a:t>
            </a:r>
            <a:r>
              <a:rPr sz="2000" b="1" spc="-1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50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60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7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05" dirty="0">
                <a:solidFill>
                  <a:srgbClr val="00AA03"/>
                </a:solidFill>
                <a:latin typeface="FZLTZHB--B51-0"/>
                <a:cs typeface="FZLTZHB--B51-0"/>
              </a:rPr>
              <a:t>3</a:t>
            </a:r>
            <a:r>
              <a:rPr sz="2000" b="1" spc="-220" dirty="0">
                <a:solidFill>
                  <a:srgbClr val="00AA03"/>
                </a:solidFill>
                <a:latin typeface="FZLTZHB--B51-0"/>
                <a:cs typeface="FZLTZHB--B51-0"/>
              </a:rPr>
              <a:t>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31664" y="2506979"/>
            <a:ext cx="3621024" cy="215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4416" y="3416172"/>
            <a:ext cx="634746" cy="622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92521" y="4075034"/>
            <a:ext cx="611505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135</a:t>
            </a:r>
            <a:r>
              <a:rPr sz="1400" b="1" spc="5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方向控制函数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71" y="2477886"/>
            <a:ext cx="279082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35" dirty="0">
                <a:latin typeface="Arial"/>
                <a:cs typeface="Arial"/>
              </a:rPr>
              <a:t>l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210" dirty="0">
                <a:latin typeface="Arial"/>
                <a:cs typeface="Arial"/>
              </a:rPr>
              <a:t>f</a:t>
            </a:r>
            <a:r>
              <a:rPr sz="2400" b="1" spc="200" dirty="0">
                <a:latin typeface="Arial"/>
                <a:cs typeface="Arial"/>
              </a:rPr>
              <a:t>t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angle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24805" y="2477886"/>
            <a:ext cx="15494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海龟向左转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6571" y="3209161"/>
            <a:ext cx="301498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25" dirty="0">
                <a:latin typeface="Arial"/>
                <a:cs typeface="Arial"/>
              </a:rPr>
              <a:t>tu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30" dirty="0">
                <a:latin typeface="Arial"/>
                <a:cs typeface="Arial"/>
              </a:rPr>
              <a:t>e</a:t>
            </a:r>
            <a:r>
              <a:rPr sz="2400" b="1" spc="40" dirty="0">
                <a:latin typeface="Arial"/>
                <a:cs typeface="Arial"/>
              </a:rPr>
              <a:t>.</a:t>
            </a:r>
            <a:r>
              <a:rPr sz="2400" b="1" spc="65" dirty="0">
                <a:latin typeface="Arial"/>
                <a:cs typeface="Arial"/>
              </a:rPr>
              <a:t>r</a:t>
            </a:r>
            <a:r>
              <a:rPr sz="2400" b="1" spc="75" dirty="0">
                <a:latin typeface="Arial"/>
                <a:cs typeface="Arial"/>
              </a:rPr>
              <a:t>ig</a:t>
            </a:r>
            <a:r>
              <a:rPr sz="2400" b="1" spc="95" dirty="0">
                <a:latin typeface="Arial"/>
                <a:cs typeface="Arial"/>
              </a:rPr>
              <a:t>h</a:t>
            </a:r>
            <a:r>
              <a:rPr sz="2400" b="1" spc="200" dirty="0">
                <a:latin typeface="Arial"/>
                <a:cs typeface="Arial"/>
              </a:rPr>
              <a:t>t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angl</a:t>
            </a:r>
            <a:r>
              <a:rPr sz="2400" b="1" spc="-95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24805" y="3209161"/>
            <a:ext cx="154940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Heiti SC"/>
                <a:cs typeface="Heiti SC"/>
              </a:rPr>
              <a:t>海龟向右转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66571" y="3941256"/>
            <a:ext cx="584009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angle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7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在海龟当前行进方向上旋转的角度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10892" y="1529831"/>
            <a:ext cx="55403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控制海龟面对方向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绝对角度</a:t>
            </a:r>
            <a:r>
              <a:rPr sz="2400" b="1" spc="11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450" dirty="0">
                <a:solidFill>
                  <a:srgbClr val="006FC0"/>
                </a:solidFill>
                <a:latin typeface="Arial"/>
                <a:cs typeface="Arial"/>
              </a:rPr>
              <a:t>&amp;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海龟角度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2688" y="3110483"/>
            <a:ext cx="7286625" cy="0"/>
          </a:xfrm>
          <a:custGeom>
            <a:avLst/>
            <a:gdLst/>
            <a:ahLst/>
            <a:cxnLst/>
            <a:rect l="l" t="t" r="r" b="b"/>
            <a:pathLst>
              <a:path w="7286625">
                <a:moveTo>
                  <a:pt x="0" y="0"/>
                </a:moveTo>
                <a:lnTo>
                  <a:pt x="7286244" y="0"/>
                </a:lnTo>
              </a:path>
            </a:pathLst>
          </a:custGeom>
          <a:ln w="15239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35226" y="1996859"/>
            <a:ext cx="52755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latin typeface="Arial Unicode MS"/>
                <a:cs typeface="Arial Unicode MS"/>
              </a:rPr>
              <a:t>深入理解</a:t>
            </a:r>
            <a:r>
              <a:rPr sz="4400" spc="-65" dirty="0">
                <a:latin typeface="Arial"/>
                <a:cs typeface="Arial"/>
              </a:rPr>
              <a:t>P</a:t>
            </a:r>
            <a:r>
              <a:rPr sz="4400" spc="-45" dirty="0">
                <a:latin typeface="Arial"/>
                <a:cs typeface="Arial"/>
              </a:rPr>
              <a:t>y</a:t>
            </a:r>
            <a:r>
              <a:rPr sz="4400" spc="325" dirty="0">
                <a:latin typeface="Arial"/>
                <a:cs typeface="Arial"/>
              </a:rPr>
              <a:t>thon</a:t>
            </a:r>
            <a:r>
              <a:rPr sz="4400" dirty="0">
                <a:latin typeface="Arial Unicode MS"/>
                <a:cs typeface="Arial Unicode MS"/>
              </a:rPr>
              <a:t>语言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576" y="693917"/>
            <a:ext cx="2886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1C85EE"/>
                </a:solidFill>
                <a:latin typeface="Arial"/>
                <a:cs typeface="Arial"/>
              </a:rPr>
              <a:t>P</a:t>
            </a:r>
            <a:r>
              <a:rPr sz="2400" spc="-25" dirty="0">
                <a:solidFill>
                  <a:srgbClr val="1C85EE"/>
                </a:solidFill>
                <a:latin typeface="Arial"/>
                <a:cs typeface="Arial"/>
              </a:rPr>
              <a:t>y</a:t>
            </a:r>
            <a:r>
              <a:rPr sz="2400" spc="165" dirty="0">
                <a:solidFill>
                  <a:srgbClr val="1C85EE"/>
                </a:solidFill>
                <a:latin typeface="Arial"/>
                <a:cs typeface="Arial"/>
              </a:rPr>
              <a:t>tho</a:t>
            </a:r>
            <a:r>
              <a:rPr sz="2400" spc="195" dirty="0">
                <a:solidFill>
                  <a:srgbClr val="1C85EE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7716" cy="539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2688" y="3631691"/>
            <a:ext cx="1839468" cy="580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turtle.penu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solidFill>
                  <a:srgbClr val="D9D9D9"/>
                </a:solidFill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39665" y="2333741"/>
            <a:ext cx="175260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set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4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angle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13889" y="2303830"/>
            <a:ext cx="531685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循环语句</a:t>
            </a:r>
            <a:r>
              <a:rPr dirty="0">
                <a:latin typeface="Arial Unicode MS"/>
                <a:cs typeface="Arial Unicode MS"/>
              </a:rPr>
              <a:t>与</a:t>
            </a:r>
            <a:r>
              <a:rPr spc="114" dirty="0"/>
              <a:t>range(</a:t>
            </a:r>
            <a:r>
              <a:rPr spc="65" dirty="0"/>
              <a:t>)</a:t>
            </a:r>
            <a:r>
              <a:rPr spc="-5" dirty="0">
                <a:latin typeface="Arial Unicode MS"/>
                <a:cs typeface="Arial Unicode MS"/>
              </a:rPr>
              <a:t>函数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turtle.penu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solidFill>
                  <a:srgbClr val="D9D9D9"/>
                </a:solidFill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turtle.set</a:t>
            </a:r>
            <a:r>
              <a:rPr sz="16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90413" y="2261859"/>
            <a:ext cx="235775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for</a:t>
            </a:r>
            <a:r>
              <a:rPr sz="2400" b="1" i="1" spc="-7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dirty="0">
                <a:latin typeface="Heiti SC"/>
                <a:cs typeface="Heiti SC"/>
              </a:rPr>
              <a:t>和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2400" b="1" i="1" spc="-72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dirty="0">
                <a:latin typeface="Heiti SC"/>
                <a:cs typeface="Heiti SC"/>
              </a:rPr>
              <a:t>保留字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95821" y="2993134"/>
            <a:ext cx="114744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65" dirty="0">
                <a:solidFill>
                  <a:srgbClr val="006FC0"/>
                </a:solidFill>
                <a:latin typeface="Arial"/>
                <a:cs typeface="Arial"/>
              </a:rPr>
              <a:t>ra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spc="100" dirty="0">
                <a:solidFill>
                  <a:srgbClr val="006FC0"/>
                </a:solidFill>
                <a:latin typeface="Arial"/>
                <a:cs typeface="Arial"/>
              </a:rPr>
              <a:t>g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079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循环语句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30932" y="2504683"/>
            <a:ext cx="16414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25" dirty="0">
                <a:solidFill>
                  <a:srgbClr val="FF7700"/>
                </a:solidFill>
                <a:latin typeface="Arial"/>
                <a:cs typeface="Arial"/>
              </a:rPr>
              <a:t>fo</a:t>
            </a:r>
            <a:r>
              <a:rPr sz="2400" b="1" spc="105" dirty="0">
                <a:solidFill>
                  <a:srgbClr val="FF7700"/>
                </a:solidFill>
                <a:latin typeface="Arial"/>
                <a:cs typeface="Arial"/>
              </a:rPr>
              <a:t>r</a:t>
            </a:r>
            <a:r>
              <a:rPr sz="2400" b="1" spc="35" dirty="0">
                <a:solidFill>
                  <a:srgbClr val="FF7700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变量</a:t>
            </a:r>
            <a:r>
              <a:rPr sz="2400" b="1" spc="425" dirty="0"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8109" y="2504683"/>
            <a:ext cx="27768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81965" algn="l"/>
              </a:tabLst>
            </a:pPr>
            <a:r>
              <a:rPr sz="2400" b="1" spc="35" dirty="0">
                <a:solidFill>
                  <a:srgbClr val="FF7700"/>
                </a:solidFill>
                <a:latin typeface="Arial"/>
                <a:cs typeface="Arial"/>
              </a:rPr>
              <a:t>i</a:t>
            </a:r>
            <a:r>
              <a:rPr sz="2400" b="1" spc="90" dirty="0">
                <a:solidFill>
                  <a:srgbClr val="FF770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FF7700"/>
                </a:solidFill>
                <a:latin typeface="Arial"/>
                <a:cs typeface="Arial"/>
              </a:rPr>
              <a:t>	</a:t>
            </a:r>
            <a:r>
              <a:rPr sz="2400" b="1" spc="55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a</a:t>
            </a:r>
            <a:r>
              <a:rPr sz="2400" b="1" spc="165" dirty="0">
                <a:latin typeface="Arial"/>
                <a:cs typeface="Arial"/>
              </a:rPr>
              <a:t>nge(&lt;</a:t>
            </a:r>
            <a:r>
              <a:rPr sz="2400" b="1" dirty="0">
                <a:latin typeface="Heiti SC"/>
                <a:cs typeface="Heiti SC"/>
              </a:rPr>
              <a:t>次</a:t>
            </a:r>
            <a:r>
              <a:rPr sz="2400" b="1" spc="-5" dirty="0">
                <a:latin typeface="Heiti SC"/>
                <a:cs typeface="Heiti SC"/>
              </a:rPr>
              <a:t>数</a:t>
            </a:r>
            <a:r>
              <a:rPr sz="2400" b="1" spc="140" dirty="0">
                <a:latin typeface="Arial"/>
                <a:cs typeface="Arial"/>
              </a:rPr>
              <a:t>&gt;):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8646" y="3235958"/>
            <a:ext cx="6255385" cy="1345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8445">
              <a:lnSpc>
                <a:spcPct val="100000"/>
              </a:lnSpc>
            </a:pP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被循环执行的语</a:t>
            </a:r>
            <a:r>
              <a:rPr sz="2400" b="1" dirty="0">
                <a:latin typeface="Heiti SC"/>
                <a:cs typeface="Heiti SC"/>
              </a:rPr>
              <a:t>句</a:t>
            </a:r>
            <a:r>
              <a:rPr sz="2400" b="1" spc="425" dirty="0"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变量</a:t>
            </a:r>
            <a:r>
              <a:rPr sz="2400" b="1" spc="420" dirty="0">
                <a:latin typeface="Arial"/>
                <a:cs typeface="Arial"/>
              </a:rPr>
              <a:t>&gt;</a:t>
            </a:r>
            <a:r>
              <a:rPr sz="2400" b="1" dirty="0">
                <a:latin typeface="Heiti SC"/>
                <a:cs typeface="Heiti SC"/>
              </a:rPr>
              <a:t>表示每次循环的计数</a:t>
            </a:r>
            <a:r>
              <a:rPr sz="2400" b="1" spc="-20" dirty="0">
                <a:latin typeface="Heiti SC"/>
                <a:cs typeface="Heiti SC"/>
              </a:rPr>
              <a:t>，</a:t>
            </a:r>
            <a:r>
              <a:rPr sz="2400" b="1" spc="140" dirty="0">
                <a:latin typeface="Arial"/>
                <a:cs typeface="Arial"/>
              </a:rPr>
              <a:t>0</a:t>
            </a:r>
            <a:r>
              <a:rPr sz="2400" b="1" dirty="0">
                <a:latin typeface="Heiti SC"/>
                <a:cs typeface="Heiti SC"/>
              </a:rPr>
              <a:t>到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次</a:t>
            </a:r>
            <a:r>
              <a:rPr sz="2400" b="1" spc="-5" dirty="0">
                <a:latin typeface="Heiti SC"/>
                <a:cs typeface="Heiti SC"/>
              </a:rPr>
              <a:t>数</a:t>
            </a:r>
            <a:r>
              <a:rPr sz="2400" b="1" spc="420" dirty="0">
                <a:latin typeface="Arial"/>
                <a:cs typeface="Arial"/>
              </a:rPr>
              <a:t>&gt;</a:t>
            </a:r>
            <a:r>
              <a:rPr sz="2400" b="1" spc="240" dirty="0">
                <a:latin typeface="Arial"/>
                <a:cs typeface="Arial"/>
              </a:rPr>
              <a:t>-</a:t>
            </a:r>
            <a:r>
              <a:rPr sz="2400" b="1" spc="145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34208" y="1529831"/>
            <a:ext cx="42926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按照一定次数循环执行一组语句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079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循环语句</a:t>
            </a:r>
          </a:p>
        </p:txBody>
      </p:sp>
      <p:sp>
        <p:nvSpPr>
          <p:cNvPr id="3" name="object 3"/>
          <p:cNvSpPr/>
          <p:nvPr/>
        </p:nvSpPr>
        <p:spPr>
          <a:xfrm>
            <a:off x="755904" y="1635251"/>
            <a:ext cx="3253740" cy="3004185"/>
          </a:xfrm>
          <a:custGeom>
            <a:avLst/>
            <a:gdLst/>
            <a:ahLst/>
            <a:cxnLst/>
            <a:rect l="l" t="t" r="r" b="b"/>
            <a:pathLst>
              <a:path w="3253740" h="3004185">
                <a:moveTo>
                  <a:pt x="0" y="3003804"/>
                </a:moveTo>
                <a:lnTo>
                  <a:pt x="3253740" y="3003804"/>
                </a:lnTo>
                <a:lnTo>
                  <a:pt x="3253740" y="0"/>
                </a:lnTo>
                <a:lnTo>
                  <a:pt x="0" y="0"/>
                </a:lnTo>
                <a:lnTo>
                  <a:pt x="0" y="300380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1235" marR="5080" indent="-979169">
              <a:lnSpc>
                <a:spcPct val="120000"/>
              </a:lnSpc>
              <a:tabLst>
                <a:tab pos="572135" algn="l"/>
                <a:tab pos="1410335" algn="l"/>
              </a:tabLst>
            </a:pPr>
            <a:r>
              <a:rPr spc="-270" dirty="0">
                <a:solidFill>
                  <a:srgbClr val="780D17"/>
                </a:solidFill>
              </a:rPr>
              <a:t>&gt;&gt;&gt;	</a:t>
            </a:r>
            <a:r>
              <a:rPr i="1" spc="-105" dirty="0">
                <a:solidFill>
                  <a:srgbClr val="FF7700"/>
                </a:solidFill>
                <a:latin typeface="Menlo"/>
                <a:cs typeface="Menlo"/>
              </a:rPr>
              <a:t>for</a:t>
            </a:r>
            <a:r>
              <a:rPr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pc="575" dirty="0"/>
              <a:t>i</a:t>
            </a:r>
            <a:r>
              <a:rPr dirty="0"/>
              <a:t>	</a:t>
            </a:r>
            <a:r>
              <a:rPr i="1" spc="-114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i="1" spc="-10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i="1" spc="-105" dirty="0">
                <a:solidFill>
                  <a:srgbClr val="900090"/>
                </a:solidFill>
                <a:latin typeface="Menlo"/>
                <a:cs typeface="Menlo"/>
              </a:rPr>
              <a:t>r</a:t>
            </a:r>
            <a:r>
              <a:rPr i="1" spc="-114" dirty="0">
                <a:solidFill>
                  <a:srgbClr val="900090"/>
                </a:solidFill>
                <a:latin typeface="Menlo"/>
                <a:cs typeface="Menlo"/>
              </a:rPr>
              <a:t>a</a:t>
            </a:r>
            <a:r>
              <a:rPr i="1" spc="-105" dirty="0">
                <a:solidFill>
                  <a:srgbClr val="900090"/>
                </a:solidFill>
                <a:latin typeface="Menlo"/>
                <a:cs typeface="Menlo"/>
              </a:rPr>
              <a:t>ng</a:t>
            </a:r>
            <a:r>
              <a:rPr i="1" spc="-110" dirty="0">
                <a:solidFill>
                  <a:srgbClr val="900090"/>
                </a:solidFill>
                <a:latin typeface="Menlo"/>
                <a:cs typeface="Menlo"/>
              </a:rPr>
              <a:t>e</a:t>
            </a:r>
            <a:r>
              <a:rPr spc="145" dirty="0"/>
              <a:t>(5</a:t>
            </a:r>
            <a:r>
              <a:rPr spc="100" dirty="0"/>
              <a:t>)</a:t>
            </a:r>
            <a:r>
              <a:rPr spc="425" dirty="0"/>
              <a:t>:</a:t>
            </a:r>
            <a:r>
              <a:rPr spc="350" dirty="0"/>
              <a:t> </a:t>
            </a:r>
            <a:r>
              <a:rPr spc="235" dirty="0"/>
              <a:t>pr</a:t>
            </a:r>
            <a:r>
              <a:rPr spc="100" dirty="0"/>
              <a:t>i</a:t>
            </a:r>
            <a:r>
              <a:rPr spc="-254" dirty="0"/>
              <a:t>n</a:t>
            </a:r>
            <a:r>
              <a:rPr spc="330" dirty="0"/>
              <a:t>t(</a:t>
            </a:r>
            <a:r>
              <a:rPr spc="575" dirty="0"/>
              <a:t>i</a:t>
            </a:r>
            <a:r>
              <a:rPr spc="310" dirty="0"/>
              <a:t>)</a:t>
            </a: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pc="-245" dirty="0">
                <a:solidFill>
                  <a:srgbClr val="000FFF"/>
                </a:solidFill>
              </a:rPr>
              <a:t>0</a:t>
            </a: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pc="55" dirty="0">
                <a:solidFill>
                  <a:srgbClr val="000FFF"/>
                </a:solidFill>
              </a:rPr>
              <a:t>1</a:t>
            </a: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pc="-204" dirty="0">
                <a:solidFill>
                  <a:srgbClr val="000FFF"/>
                </a:solidFill>
              </a:rPr>
              <a:t>2</a:t>
            </a: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pc="-220" dirty="0">
                <a:solidFill>
                  <a:srgbClr val="000FFF"/>
                </a:solidFill>
              </a:rPr>
              <a:t>3</a:t>
            </a: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pc="-245" dirty="0">
                <a:solidFill>
                  <a:srgbClr val="000FFF"/>
                </a:solidFill>
              </a:rPr>
              <a:t>4</a:t>
            </a:r>
          </a:p>
        </p:txBody>
      </p:sp>
      <p:sp>
        <p:nvSpPr>
          <p:cNvPr id="5" name="object 5"/>
          <p:cNvSpPr/>
          <p:nvPr/>
        </p:nvSpPr>
        <p:spPr>
          <a:xfrm>
            <a:off x="4788408" y="1635251"/>
            <a:ext cx="3253740" cy="3004185"/>
          </a:xfrm>
          <a:custGeom>
            <a:avLst/>
            <a:gdLst/>
            <a:ahLst/>
            <a:cxnLst/>
            <a:rect l="l" t="t" r="r" b="b"/>
            <a:pathLst>
              <a:path w="3253740" h="3004185">
                <a:moveTo>
                  <a:pt x="0" y="3003804"/>
                </a:moveTo>
                <a:lnTo>
                  <a:pt x="3253740" y="3003804"/>
                </a:lnTo>
                <a:lnTo>
                  <a:pt x="3253740" y="0"/>
                </a:lnTo>
                <a:lnTo>
                  <a:pt x="0" y="0"/>
                </a:lnTo>
                <a:lnTo>
                  <a:pt x="0" y="300380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67402" y="1747733"/>
            <a:ext cx="3378835" cy="645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2135" algn="l"/>
                <a:tab pos="1410335" algn="l"/>
              </a:tabLst>
            </a:pPr>
            <a:r>
              <a:rPr sz="2000" b="1" spc="-270" dirty="0">
                <a:solidFill>
                  <a:srgbClr val="780D17"/>
                </a:solidFill>
                <a:latin typeface="FZLTZHB--B51-0"/>
                <a:cs typeface="FZLTZHB--B51-0"/>
              </a:rPr>
              <a:t>&gt;&gt;&gt;	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for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575" dirty="0">
                <a:latin typeface="FZLTZHB--B51-0"/>
                <a:cs typeface="FZLTZHB--B51-0"/>
              </a:rPr>
              <a:t>i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i="1" spc="-105" dirty="0">
                <a:solidFill>
                  <a:srgbClr val="900090"/>
                </a:solidFill>
                <a:latin typeface="Menlo"/>
                <a:cs typeface="Menlo"/>
              </a:rPr>
              <a:t>r</a:t>
            </a:r>
            <a:r>
              <a:rPr sz="2000" b="1" i="1" spc="-114" dirty="0">
                <a:solidFill>
                  <a:srgbClr val="900090"/>
                </a:solidFill>
                <a:latin typeface="Menlo"/>
                <a:cs typeface="Menlo"/>
              </a:rPr>
              <a:t>a</a:t>
            </a:r>
            <a:r>
              <a:rPr sz="2000" b="1" i="1" spc="-105" dirty="0">
                <a:solidFill>
                  <a:srgbClr val="900090"/>
                </a:solidFill>
                <a:latin typeface="Menlo"/>
                <a:cs typeface="Menlo"/>
              </a:rPr>
              <a:t>ng</a:t>
            </a:r>
            <a:r>
              <a:rPr sz="2000" b="1" i="1" spc="-110" dirty="0">
                <a:solidFill>
                  <a:srgbClr val="900090"/>
                </a:solidFill>
                <a:latin typeface="Menlo"/>
                <a:cs typeface="Menlo"/>
              </a:rPr>
              <a:t>e</a:t>
            </a:r>
            <a:r>
              <a:rPr sz="2000" b="1" spc="145" dirty="0">
                <a:latin typeface="FZLTZHB--B51-0"/>
                <a:cs typeface="FZLTZHB--B51-0"/>
              </a:rPr>
              <a:t>(5</a:t>
            </a:r>
            <a:r>
              <a:rPr sz="2000" b="1" spc="100" dirty="0">
                <a:latin typeface="FZLTZHB--B51-0"/>
                <a:cs typeface="FZLTZHB--B51-0"/>
              </a:rPr>
              <a:t>)</a:t>
            </a:r>
            <a:r>
              <a:rPr sz="2000" b="1" spc="425" dirty="0"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991235">
              <a:lnSpc>
                <a:spcPct val="100000"/>
              </a:lnSpc>
              <a:spcBef>
                <a:spcPts val="480"/>
              </a:spcBef>
            </a:pPr>
            <a:r>
              <a:rPr sz="2000" b="1" spc="235" dirty="0">
                <a:latin typeface="FZLTZHB--B51-0"/>
                <a:cs typeface="FZLTZHB--B51-0"/>
              </a:rPr>
              <a:t>pr</a:t>
            </a:r>
            <a:r>
              <a:rPr sz="2000" b="1" spc="100" dirty="0">
                <a:latin typeface="FZLTZHB--B51-0"/>
                <a:cs typeface="FZLTZHB--B51-0"/>
              </a:rPr>
              <a:t>i</a:t>
            </a:r>
            <a:r>
              <a:rPr sz="2000" b="1" spc="-254" dirty="0">
                <a:latin typeface="FZLTZHB--B51-0"/>
                <a:cs typeface="FZLTZHB--B51-0"/>
              </a:rPr>
              <a:t>n</a:t>
            </a:r>
            <a:r>
              <a:rPr sz="2000" b="1" spc="330" dirty="0">
                <a:latin typeface="FZLTZHB--B51-0"/>
                <a:cs typeface="FZLTZHB--B51-0"/>
              </a:rPr>
              <a:t>t(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-605" dirty="0">
                <a:solidFill>
                  <a:srgbClr val="1DB41D"/>
                </a:solidFill>
                <a:latin typeface="FZLTZHB--B51-0"/>
                <a:cs typeface="FZLTZHB--B51-0"/>
              </a:rPr>
              <a:t>H</a:t>
            </a:r>
            <a:r>
              <a:rPr sz="20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e</a:t>
            </a:r>
            <a:r>
              <a:rPr sz="2000" b="1" spc="100" dirty="0">
                <a:solidFill>
                  <a:srgbClr val="1DB41D"/>
                </a:solidFill>
                <a:latin typeface="FZLTZHB--B51-0"/>
                <a:cs typeface="FZLTZHB--B51-0"/>
              </a:rPr>
              <a:t>l</a:t>
            </a:r>
            <a:r>
              <a:rPr sz="2000" b="1" spc="565" dirty="0">
                <a:solidFill>
                  <a:srgbClr val="1DB41D"/>
                </a:solidFill>
                <a:latin typeface="FZLTZHB--B51-0"/>
                <a:cs typeface="FZLTZHB--B51-0"/>
              </a:rPr>
              <a:t>l</a:t>
            </a:r>
            <a:r>
              <a:rPr sz="2000" b="1" spc="140" dirty="0">
                <a:solidFill>
                  <a:srgbClr val="1DB41D"/>
                </a:solidFill>
                <a:latin typeface="FZLTZHB--B51-0"/>
                <a:cs typeface="FZLTZHB--B51-0"/>
              </a:rPr>
              <a:t>o</a:t>
            </a:r>
            <a:r>
              <a:rPr sz="2000" b="1" spc="65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440" dirty="0">
                <a:solidFill>
                  <a:srgbClr val="1DB41D"/>
                </a:solidFill>
                <a:latin typeface="FZLTZHB--B51-0"/>
                <a:cs typeface="FZLTZHB--B51-0"/>
              </a:rPr>
              <a:t>,</a:t>
            </a:r>
            <a:r>
              <a:rPr sz="2000" b="1" spc="575" dirty="0">
                <a:latin typeface="FZLTZHB--B51-0"/>
                <a:cs typeface="FZLTZHB--B51-0"/>
              </a:rPr>
              <a:t>i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67402" y="2845394"/>
            <a:ext cx="1144905" cy="1743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90600" algn="l"/>
              </a:tabLst>
            </a:pPr>
            <a:r>
              <a:rPr sz="2000" b="1" spc="90" dirty="0">
                <a:solidFill>
                  <a:srgbClr val="000FFF"/>
                </a:solidFill>
                <a:latin typeface="FZLTZHB--B51-0"/>
                <a:cs typeface="FZLTZHB--B51-0"/>
              </a:rPr>
              <a:t>Hello:	</a:t>
            </a:r>
            <a:r>
              <a:rPr sz="2000" b="1" spc="-245" dirty="0">
                <a:solidFill>
                  <a:srgbClr val="000FFF"/>
                </a:solidFill>
                <a:latin typeface="FZLTZHB--B51-0"/>
                <a:cs typeface="FZLTZHB--B51-0"/>
              </a:rPr>
              <a:t>0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991235" algn="l"/>
              </a:tabLst>
            </a:pPr>
            <a:r>
              <a:rPr sz="2000" b="1" spc="90" dirty="0">
                <a:solidFill>
                  <a:srgbClr val="000FFF"/>
                </a:solidFill>
                <a:latin typeface="FZLTZHB--B51-0"/>
                <a:cs typeface="FZLTZHB--B51-0"/>
              </a:rPr>
              <a:t>Hello:	</a:t>
            </a:r>
            <a:r>
              <a:rPr sz="2000" b="1" spc="55" dirty="0">
                <a:solidFill>
                  <a:srgbClr val="000FFF"/>
                </a:solidFill>
                <a:latin typeface="FZLTZHB--B51-0"/>
                <a:cs typeface="FZLTZHB--B51-0"/>
              </a:rPr>
              <a:t>1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991235" algn="l"/>
              </a:tabLst>
            </a:pPr>
            <a:r>
              <a:rPr sz="2000" b="1" spc="95" dirty="0">
                <a:solidFill>
                  <a:srgbClr val="000FFF"/>
                </a:solidFill>
                <a:latin typeface="FZLTZHB--B51-0"/>
                <a:cs typeface="FZLTZHB--B51-0"/>
              </a:rPr>
              <a:t>Hel</a:t>
            </a:r>
            <a:r>
              <a:rPr sz="2000" b="1" spc="30" dirty="0">
                <a:solidFill>
                  <a:srgbClr val="000FFF"/>
                </a:solidFill>
                <a:latin typeface="FZLTZHB--B51-0"/>
                <a:cs typeface="FZLTZHB--B51-0"/>
              </a:rPr>
              <a:t>l</a:t>
            </a:r>
            <a:r>
              <a:rPr sz="2000" b="1" spc="105" dirty="0">
                <a:solidFill>
                  <a:srgbClr val="000FFF"/>
                </a:solidFill>
                <a:latin typeface="FZLTZHB--B51-0"/>
                <a:cs typeface="FZLTZHB--B51-0"/>
              </a:rPr>
              <a:t>o:</a:t>
            </a:r>
            <a:r>
              <a:rPr sz="2000" b="1" dirty="0">
                <a:solidFill>
                  <a:srgbClr val="000FFF"/>
                </a:solidFill>
                <a:latin typeface="FZLTZHB--B51-0"/>
                <a:cs typeface="FZLTZHB--B51-0"/>
              </a:rPr>
              <a:t>	</a:t>
            </a:r>
            <a:r>
              <a:rPr sz="2000" b="1" spc="-204" dirty="0">
                <a:solidFill>
                  <a:srgbClr val="000FFF"/>
                </a:solidFill>
                <a:latin typeface="FZLTZHB--B51-0"/>
                <a:cs typeface="FZLTZHB--B51-0"/>
              </a:rPr>
              <a:t>2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991235" algn="l"/>
              </a:tabLst>
            </a:pPr>
            <a:r>
              <a:rPr sz="2000" b="1" spc="90" dirty="0">
                <a:solidFill>
                  <a:srgbClr val="000FFF"/>
                </a:solidFill>
                <a:latin typeface="FZLTZHB--B51-0"/>
                <a:cs typeface="FZLTZHB--B51-0"/>
              </a:rPr>
              <a:t>Hello:	</a:t>
            </a:r>
            <a:r>
              <a:rPr sz="2000" b="1" spc="-220" dirty="0">
                <a:solidFill>
                  <a:srgbClr val="000FFF"/>
                </a:solidFill>
                <a:latin typeface="FZLTZHB--B51-0"/>
                <a:cs typeface="FZLTZHB--B51-0"/>
              </a:rPr>
              <a:t>3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991235" algn="l"/>
              </a:tabLst>
            </a:pPr>
            <a:r>
              <a:rPr sz="2000" b="1" spc="90" dirty="0">
                <a:solidFill>
                  <a:srgbClr val="000FFF"/>
                </a:solidFill>
                <a:latin typeface="FZLTZHB--B51-0"/>
                <a:cs typeface="FZLTZHB--B51-0"/>
              </a:rPr>
              <a:t>Hello:	</a:t>
            </a:r>
            <a:r>
              <a:rPr sz="2000" b="1" spc="-245" dirty="0">
                <a:solidFill>
                  <a:srgbClr val="000FFF"/>
                </a:solidFill>
                <a:latin typeface="FZLTZHB--B51-0"/>
                <a:cs typeface="FZLTZHB--B51-0"/>
              </a:rPr>
              <a:t>4</a:t>
            </a:r>
            <a:endParaRPr sz="20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89480">
              <a:lnSpc>
                <a:spcPts val="4790"/>
              </a:lnSpc>
            </a:pPr>
            <a:r>
              <a:rPr spc="114" dirty="0"/>
              <a:t>range(</a:t>
            </a:r>
            <a:r>
              <a:rPr spc="65" dirty="0"/>
              <a:t>)</a:t>
            </a:r>
            <a:r>
              <a:rPr spc="-5" dirty="0">
                <a:latin typeface="Arial Unicode MS"/>
                <a:cs typeface="Arial Unicode MS"/>
              </a:rPr>
              <a:t>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6303" y="1529831"/>
            <a:ext cx="5268595" cy="966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1495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产生循环计数序列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latin typeface="Arial"/>
                <a:cs typeface="Arial"/>
              </a:rPr>
              <a:t>ra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spc="150" dirty="0">
                <a:latin typeface="Arial"/>
                <a:cs typeface="Arial"/>
              </a:rPr>
              <a:t>ge(N)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0591" y="2897367"/>
            <a:ext cx="46761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产生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145" dirty="0">
                <a:latin typeface="Arial"/>
                <a:cs typeface="Arial"/>
              </a:rPr>
              <a:t>0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到</a:t>
            </a:r>
            <a:r>
              <a:rPr sz="2400" b="1" spc="120" dirty="0">
                <a:latin typeface="Heiti SC"/>
                <a:cs typeface="Heiti SC"/>
              </a:rPr>
              <a:t> </a:t>
            </a:r>
            <a:r>
              <a:rPr sz="2400" b="1" spc="300" dirty="0">
                <a:latin typeface="Arial"/>
                <a:cs typeface="Arial"/>
              </a:rPr>
              <a:t>N</a:t>
            </a:r>
            <a:r>
              <a:rPr sz="2400" b="1" spc="240" dirty="0">
                <a:latin typeface="Arial"/>
                <a:cs typeface="Arial"/>
              </a:rPr>
              <a:t>-</a:t>
            </a:r>
            <a:r>
              <a:rPr sz="2400" b="1" spc="140" dirty="0">
                <a:latin typeface="Arial"/>
                <a:cs typeface="Arial"/>
              </a:rPr>
              <a:t>1</a:t>
            </a:r>
            <a:r>
              <a:rPr sz="2400" b="1" dirty="0">
                <a:latin typeface="Heiti SC"/>
                <a:cs typeface="Heiti SC"/>
              </a:rPr>
              <a:t>的整数序列，共</a:t>
            </a:r>
            <a:r>
              <a:rPr sz="2400" b="1" spc="30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个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6303" y="3629141"/>
            <a:ext cx="211137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55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a</a:t>
            </a:r>
            <a:r>
              <a:rPr sz="2400" b="1" spc="105" dirty="0">
                <a:latin typeface="Arial"/>
                <a:cs typeface="Arial"/>
              </a:rPr>
              <a:t>n</a:t>
            </a:r>
            <a:r>
              <a:rPr sz="2400" b="1" spc="110" dirty="0">
                <a:latin typeface="Arial"/>
                <a:cs typeface="Arial"/>
              </a:rPr>
              <a:t>g</a:t>
            </a:r>
            <a:r>
              <a:rPr sz="2400" b="1" spc="220" dirty="0">
                <a:latin typeface="Arial"/>
                <a:cs typeface="Arial"/>
              </a:rPr>
              <a:t>e(M</a:t>
            </a:r>
            <a:r>
              <a:rPr sz="2400" b="1" spc="540" dirty="0">
                <a:solidFill>
                  <a:srgbClr val="FF7700"/>
                </a:solidFill>
                <a:latin typeface="FZLTZHB--B51-0"/>
                <a:cs typeface="FZLTZHB--B51-0"/>
              </a:rPr>
              <a:t>,</a:t>
            </a:r>
            <a:r>
              <a:rPr sz="2400" b="1" spc="215" dirty="0">
                <a:latin typeface="Arial"/>
                <a:cs typeface="Arial"/>
              </a:rPr>
              <a:t>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0591" y="4360416"/>
            <a:ext cx="524764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Heiti SC"/>
                <a:cs typeface="Heiti SC"/>
              </a:rPr>
              <a:t>产</a:t>
            </a:r>
            <a:r>
              <a:rPr sz="2400" b="1" dirty="0">
                <a:latin typeface="Heiti SC"/>
                <a:cs typeface="Heiti SC"/>
              </a:rPr>
              <a:t>生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470" dirty="0">
                <a:latin typeface="Arial"/>
                <a:cs typeface="Arial"/>
              </a:rPr>
              <a:t>M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到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300" dirty="0">
                <a:latin typeface="Arial"/>
                <a:cs typeface="Arial"/>
              </a:rPr>
              <a:t>N</a:t>
            </a:r>
            <a:r>
              <a:rPr sz="2400" b="1" spc="240" dirty="0">
                <a:latin typeface="Arial"/>
                <a:cs typeface="Arial"/>
              </a:rPr>
              <a:t>-</a:t>
            </a:r>
            <a:r>
              <a:rPr sz="2400" b="1" spc="135" dirty="0">
                <a:latin typeface="Arial"/>
                <a:cs typeface="Arial"/>
              </a:rPr>
              <a:t>1</a:t>
            </a:r>
            <a:r>
              <a:rPr sz="2400" b="1" spc="-5" dirty="0">
                <a:latin typeface="Heiti SC"/>
                <a:cs typeface="Heiti SC"/>
              </a:rPr>
              <a:t>的整数序列，</a:t>
            </a:r>
            <a:r>
              <a:rPr sz="2400" b="1" dirty="0">
                <a:latin typeface="Heiti SC"/>
                <a:cs typeface="Heiti SC"/>
              </a:rPr>
              <a:t>共</a:t>
            </a:r>
            <a:r>
              <a:rPr sz="2400" b="1" spc="300" dirty="0">
                <a:latin typeface="Arial"/>
                <a:cs typeface="Arial"/>
              </a:rPr>
              <a:t>N</a:t>
            </a:r>
            <a:r>
              <a:rPr sz="2400" b="1" spc="240" dirty="0">
                <a:latin typeface="Arial"/>
                <a:cs typeface="Arial"/>
              </a:rPr>
              <a:t>-</a:t>
            </a:r>
            <a:r>
              <a:rPr sz="2400" b="1" spc="470" dirty="0">
                <a:latin typeface="Arial"/>
                <a:cs typeface="Arial"/>
              </a:rPr>
              <a:t>M</a:t>
            </a:r>
            <a:r>
              <a:rPr sz="2400" b="1" dirty="0">
                <a:latin typeface="Heiti SC"/>
                <a:cs typeface="Heiti SC"/>
              </a:rPr>
              <a:t>个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71844" y="2427732"/>
            <a:ext cx="2592705" cy="1847214"/>
          </a:xfrm>
          <a:custGeom>
            <a:avLst/>
            <a:gdLst/>
            <a:ahLst/>
            <a:cxnLst/>
            <a:rect l="l" t="t" r="r" b="b"/>
            <a:pathLst>
              <a:path w="2592704" h="1847214">
                <a:moveTo>
                  <a:pt x="0" y="1847088"/>
                </a:moveTo>
                <a:lnTo>
                  <a:pt x="2592324" y="1847088"/>
                </a:lnTo>
                <a:lnTo>
                  <a:pt x="2592324" y="0"/>
                </a:lnTo>
                <a:lnTo>
                  <a:pt x="0" y="0"/>
                </a:lnTo>
                <a:lnTo>
                  <a:pt x="0" y="1847088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52108" y="2578694"/>
            <a:ext cx="2401570" cy="165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85" dirty="0">
                <a:latin typeface="FZLTZHB--B51-0"/>
                <a:cs typeface="FZLTZHB--B51-0"/>
              </a:rPr>
              <a:t>range(</a:t>
            </a:r>
            <a:r>
              <a:rPr sz="2000" b="1" spc="-110" dirty="0">
                <a:latin typeface="FZLTZHB--B51-0"/>
                <a:cs typeface="FZLTZHB--B51-0"/>
              </a:rPr>
              <a:t>5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1200"/>
              </a:spcBef>
              <a:tabLst>
                <a:tab pos="990600" algn="l"/>
                <a:tab pos="1409700" algn="l"/>
                <a:tab pos="1828800" algn="l"/>
                <a:tab pos="2247900" algn="l"/>
              </a:tabLst>
            </a:pPr>
            <a:r>
              <a:rPr sz="2000" b="1" spc="105" dirty="0">
                <a:solidFill>
                  <a:srgbClr val="000FFF"/>
                </a:solidFill>
                <a:latin typeface="FZLTZHB--B51-0"/>
                <a:cs typeface="FZLTZHB--B51-0"/>
              </a:rPr>
              <a:t>0,	</a:t>
            </a:r>
            <a:r>
              <a:rPr sz="2000" b="1" spc="254" dirty="0">
                <a:solidFill>
                  <a:srgbClr val="000FFF"/>
                </a:solidFill>
                <a:latin typeface="FZLTZHB--B51-0"/>
                <a:cs typeface="FZLTZHB--B51-0"/>
              </a:rPr>
              <a:t>1,	</a:t>
            </a:r>
            <a:r>
              <a:rPr sz="2000" b="1" spc="-220" dirty="0">
                <a:solidFill>
                  <a:srgbClr val="000FFF"/>
                </a:solidFill>
                <a:latin typeface="FZLTZHB--B51-0"/>
                <a:cs typeface="FZLTZHB--B51-0"/>
              </a:rPr>
              <a:t>2</a:t>
            </a:r>
            <a:r>
              <a:rPr sz="2000" b="1" spc="455" dirty="0">
                <a:solidFill>
                  <a:srgbClr val="000FFF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000FFF"/>
                </a:solidFill>
                <a:latin typeface="FZLTZHB--B51-0"/>
                <a:cs typeface="FZLTZHB--B51-0"/>
              </a:rPr>
              <a:t>	</a:t>
            </a:r>
            <a:r>
              <a:rPr sz="2000" b="1" spc="114" dirty="0">
                <a:solidFill>
                  <a:srgbClr val="000FFF"/>
                </a:solidFill>
                <a:latin typeface="FZLTZHB--B51-0"/>
                <a:cs typeface="FZLTZHB--B51-0"/>
              </a:rPr>
              <a:t>3,</a:t>
            </a:r>
            <a:r>
              <a:rPr sz="2000" b="1" dirty="0">
                <a:solidFill>
                  <a:srgbClr val="000FFF"/>
                </a:solidFill>
                <a:latin typeface="FZLTZHB--B51-0"/>
                <a:cs typeface="FZLTZHB--B51-0"/>
              </a:rPr>
              <a:t>	</a:t>
            </a:r>
            <a:r>
              <a:rPr sz="2000" b="1" spc="-245" dirty="0">
                <a:solidFill>
                  <a:srgbClr val="000FFF"/>
                </a:solidFill>
                <a:latin typeface="FZLTZHB--B51-0"/>
                <a:cs typeface="FZLTZHB--B51-0"/>
              </a:rPr>
              <a:t>4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1270635" algn="l"/>
              </a:tabLst>
            </a:pPr>
            <a:r>
              <a:rPr sz="2000" b="1" spc="-80" dirty="0">
                <a:latin typeface="FZLTZHB--B51-0"/>
                <a:cs typeface="FZLTZHB--B51-0"/>
              </a:rPr>
              <a:t>range(</a:t>
            </a:r>
            <a:r>
              <a:rPr sz="2000" b="1" spc="-105" dirty="0">
                <a:latin typeface="FZLTZHB--B51-0"/>
                <a:cs typeface="FZLTZHB--B51-0"/>
              </a:rPr>
              <a:t>2</a:t>
            </a:r>
            <a:r>
              <a:rPr sz="2000" b="1" spc="450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29" dirty="0">
                <a:latin typeface="FZLTZHB--B51-0"/>
                <a:cs typeface="FZLTZHB--B51-0"/>
              </a:rPr>
              <a:t>5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1200"/>
              </a:spcBef>
              <a:tabLst>
                <a:tab pos="990600" algn="l"/>
                <a:tab pos="1409700" algn="l"/>
              </a:tabLst>
            </a:pPr>
            <a:r>
              <a:rPr sz="2000" b="1" spc="125" dirty="0">
                <a:solidFill>
                  <a:srgbClr val="000FFF"/>
                </a:solidFill>
                <a:latin typeface="FZLTZHB--B51-0"/>
                <a:cs typeface="FZLTZHB--B51-0"/>
              </a:rPr>
              <a:t>2,	</a:t>
            </a:r>
            <a:r>
              <a:rPr sz="2000" b="1" spc="114" dirty="0">
                <a:solidFill>
                  <a:srgbClr val="000FFF"/>
                </a:solidFill>
                <a:latin typeface="FZLTZHB--B51-0"/>
                <a:cs typeface="FZLTZHB--B51-0"/>
              </a:rPr>
              <a:t>3,	</a:t>
            </a:r>
            <a:r>
              <a:rPr sz="2000" b="1" spc="-245" dirty="0">
                <a:solidFill>
                  <a:srgbClr val="000FFF"/>
                </a:solidFill>
                <a:latin typeface="FZLTZHB--B51-0"/>
                <a:cs typeface="FZLTZHB--B51-0"/>
              </a:rPr>
              <a:t>4</a:t>
            </a:r>
            <a:endParaRPr sz="20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turtle.penu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solidFill>
                  <a:srgbClr val="D9D9D9"/>
                </a:solidFill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turtle.set</a:t>
            </a:r>
            <a:r>
              <a:rPr sz="16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15736" y="1973197"/>
            <a:ext cx="80200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2400" b="1" i="1" spc="-125" dirty="0">
                <a:solidFill>
                  <a:srgbClr val="FF7700"/>
                </a:solidFill>
                <a:latin typeface="Menlo"/>
                <a:cs typeface="Menlo"/>
              </a:rPr>
              <a:t>r</a:t>
            </a:r>
            <a:r>
              <a:rPr sz="2400" b="1" i="1" spc="-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74333" y="1973197"/>
            <a:ext cx="191960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spc="-125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2400" b="1" i="1" spc="-72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100" dirty="0">
                <a:solidFill>
                  <a:srgbClr val="006FC0"/>
                </a:solidFill>
                <a:latin typeface="Arial"/>
                <a:cs typeface="Arial"/>
              </a:rPr>
              <a:t>ange(N):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15736" y="2705343"/>
            <a:ext cx="14052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5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nge(N)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15736" y="3437117"/>
            <a:ext cx="189483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5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2400" b="1" spc="150" dirty="0">
                <a:solidFill>
                  <a:srgbClr val="006FC0"/>
                </a:solidFill>
                <a:latin typeface="Arial"/>
                <a:cs typeface="Arial"/>
              </a:rPr>
              <a:t>nge(M,</a:t>
            </a:r>
            <a:r>
              <a:rPr sz="2400" b="1" spc="3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210" dirty="0">
                <a:solidFill>
                  <a:srgbClr val="006FC0"/>
                </a:solidFill>
                <a:latin typeface="Arial"/>
                <a:cs typeface="Arial"/>
              </a:rPr>
              <a:t>N)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91158" y="2303830"/>
            <a:ext cx="636143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65" dirty="0">
                <a:latin typeface="Arial"/>
                <a:cs typeface="Arial"/>
              </a:rPr>
              <a:t>P</a:t>
            </a:r>
            <a:r>
              <a:rPr sz="4000" spc="-45" dirty="0">
                <a:latin typeface="Arial"/>
                <a:cs typeface="Arial"/>
              </a:rPr>
              <a:t>y</a:t>
            </a:r>
            <a:r>
              <a:rPr sz="4000" spc="290" dirty="0">
                <a:latin typeface="Arial"/>
                <a:cs typeface="Arial"/>
              </a:rPr>
              <a:t>thon</a:t>
            </a:r>
            <a:r>
              <a:rPr sz="4000" spc="-5" dirty="0">
                <a:latin typeface="Arial Unicode MS"/>
                <a:cs typeface="Arial Unicode MS"/>
              </a:rPr>
              <a:t>蟒蛇绘制</a:t>
            </a: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代码分析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43628" y="1563624"/>
            <a:ext cx="3959352" cy="2314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43628" y="1562100"/>
            <a:ext cx="3959352" cy="2314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单元开篇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200" dirty="0">
                <a:latin typeface="FZLTZHB--B51-0"/>
                <a:cs typeface="FZLTZHB--B51-0"/>
              </a:rPr>
              <a:t>4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36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70" dirty="0">
                <a:latin typeface="FZLTZHB--B51-0"/>
                <a:cs typeface="FZLTZHB--B51-0"/>
              </a:rPr>
              <a:t>/</a:t>
            </a:r>
            <a:r>
              <a:rPr sz="1600" b="1" spc="135" dirty="0">
                <a:latin typeface="FZLTZHB--B51-0"/>
                <a:cs typeface="FZLTZHB--B51-0"/>
              </a:rPr>
              <a:t>2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43628" y="1562100"/>
            <a:ext cx="3960876" cy="2308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200" dirty="0">
                <a:latin typeface="FZLTZHB--B51-0"/>
                <a:cs typeface="FZLTZHB--B51-0"/>
              </a:rPr>
              <a:t>4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36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70" dirty="0">
                <a:latin typeface="FZLTZHB--B51-0"/>
                <a:cs typeface="FZLTZHB--B51-0"/>
              </a:rPr>
              <a:t>/</a:t>
            </a:r>
            <a:r>
              <a:rPr sz="1600" b="1" spc="135" dirty="0">
                <a:latin typeface="FZLTZHB--B51-0"/>
                <a:cs typeface="FZLTZHB--B51-0"/>
              </a:rPr>
              <a:t>2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70" dirty="0">
                <a:latin typeface="FZLTZHB--B51-0"/>
                <a:cs typeface="FZLTZHB--B51-0"/>
              </a:rPr>
              <a:t>16,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75" dirty="0">
                <a:latin typeface="FZLTZHB--B51-0"/>
                <a:cs typeface="FZLTZHB--B51-0"/>
              </a:rPr>
              <a:t>1</a:t>
            </a:r>
            <a:r>
              <a:rPr sz="1600" b="1" spc="-100" dirty="0">
                <a:latin typeface="FZLTZHB--B51-0"/>
                <a:cs typeface="FZLTZHB--B51-0"/>
              </a:rPr>
              <a:t>8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-50" dirty="0">
                <a:latin typeface="FZLTZHB--B51-0"/>
                <a:cs typeface="FZLTZHB--B51-0"/>
              </a:rPr>
              <a:t>(40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145" dirty="0">
                <a:latin typeface="FZLTZHB--B51-0"/>
                <a:cs typeface="FZLTZHB--B51-0"/>
              </a:rPr>
              <a:t>2</a:t>
            </a:r>
            <a:r>
              <a:rPr sz="1600" b="1" spc="60" dirty="0">
                <a:latin typeface="FZLTZHB--B51-0"/>
                <a:cs typeface="FZLTZHB--B51-0"/>
              </a:rPr>
              <a:t>/</a:t>
            </a:r>
            <a:r>
              <a:rPr sz="1600" b="1" spc="30" dirty="0">
                <a:latin typeface="FZLTZHB--B51-0"/>
                <a:cs typeface="FZLTZHB--B51-0"/>
              </a:rPr>
              <a:t>3)</a:t>
            </a:r>
            <a:r>
              <a:rPr sz="1600" b="1" spc="15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turtle.done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43628" y="1562100"/>
            <a:ext cx="3960876" cy="2314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单元小结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7888" y="1654681"/>
            <a:ext cx="7081520" cy="2306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220" indent="-223520">
              <a:lnSpc>
                <a:spcPct val="100000"/>
              </a:lnSpc>
              <a:buClr>
                <a:srgbClr val="007EDE"/>
              </a:buClr>
              <a:buFont typeface="Arial"/>
              <a:buChar char="-"/>
              <a:tabLst>
                <a:tab pos="236854" algn="l"/>
              </a:tabLst>
            </a:pPr>
            <a:r>
              <a:rPr sz="2400" b="1" dirty="0">
                <a:latin typeface="Heiti SC"/>
                <a:cs typeface="Heiti SC"/>
              </a:rPr>
              <a:t>库引</a:t>
            </a:r>
            <a:r>
              <a:rPr sz="2400" b="1" spc="-5" dirty="0">
                <a:latin typeface="Heiti SC"/>
                <a:cs typeface="Heiti SC"/>
              </a:rPr>
              <a:t>用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spc="60" dirty="0">
                <a:latin typeface="Arial"/>
                <a:cs typeface="Arial"/>
              </a:rPr>
              <a:t>i</a:t>
            </a:r>
            <a:r>
              <a:rPr sz="2400" b="1" spc="195" dirty="0">
                <a:latin typeface="Arial"/>
                <a:cs typeface="Arial"/>
              </a:rPr>
              <a:t>m</a:t>
            </a:r>
            <a:r>
              <a:rPr sz="2400" b="1" spc="120" dirty="0">
                <a:latin typeface="Arial"/>
                <a:cs typeface="Arial"/>
              </a:rPr>
              <a:t>p</a:t>
            </a:r>
            <a:r>
              <a:rPr sz="2400" b="1" spc="105" dirty="0">
                <a:latin typeface="Arial"/>
                <a:cs typeface="Arial"/>
              </a:rPr>
              <a:t>o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195" dirty="0">
                <a:latin typeface="Arial"/>
                <a:cs typeface="Arial"/>
              </a:rPr>
              <a:t>t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260" dirty="0">
                <a:latin typeface="Heiti SC"/>
                <a:cs typeface="Heiti SC"/>
              </a:rPr>
              <a:t>f</a:t>
            </a:r>
            <a:r>
              <a:rPr sz="2400" b="1" spc="235" dirty="0">
                <a:latin typeface="Heiti SC"/>
                <a:cs typeface="Heiti SC"/>
              </a:rPr>
              <a:t>r</a:t>
            </a:r>
            <a:r>
              <a:rPr sz="2400" b="1" spc="45" dirty="0">
                <a:latin typeface="Heiti SC"/>
                <a:cs typeface="Heiti SC"/>
              </a:rPr>
              <a:t>o</a:t>
            </a:r>
            <a:r>
              <a:rPr sz="2400" b="1" spc="50" dirty="0">
                <a:latin typeface="Heiti SC"/>
                <a:cs typeface="Heiti SC"/>
              </a:rPr>
              <a:t>m</a:t>
            </a:r>
            <a:r>
              <a:rPr sz="2400" b="1" spc="70" dirty="0">
                <a:latin typeface="Heiti SC"/>
                <a:cs typeface="Heiti SC"/>
              </a:rPr>
              <a:t>…i</a:t>
            </a:r>
            <a:r>
              <a:rPr sz="2400" b="1" spc="100" dirty="0">
                <a:latin typeface="Heiti SC"/>
                <a:cs typeface="Heiti SC"/>
              </a:rPr>
              <a:t>m</a:t>
            </a:r>
            <a:r>
              <a:rPr sz="2400" b="1" spc="-20" dirty="0">
                <a:latin typeface="Heiti SC"/>
                <a:cs typeface="Heiti SC"/>
              </a:rPr>
              <a:t>p</a:t>
            </a:r>
            <a:r>
              <a:rPr sz="2400" b="1" spc="-25" dirty="0">
                <a:latin typeface="Heiti SC"/>
                <a:cs typeface="Heiti SC"/>
              </a:rPr>
              <a:t>o</a:t>
            </a:r>
            <a:r>
              <a:rPr sz="2400" b="1" spc="360" dirty="0">
                <a:latin typeface="Heiti SC"/>
                <a:cs typeface="Heiti SC"/>
              </a:rPr>
              <a:t>r</a:t>
            </a:r>
            <a:r>
              <a:rPr sz="2400" b="1" spc="180" dirty="0">
                <a:latin typeface="Heiti SC"/>
                <a:cs typeface="Heiti SC"/>
              </a:rPr>
              <a:t>t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55" dirty="0">
                <a:latin typeface="Heiti SC"/>
                <a:cs typeface="Heiti SC"/>
              </a:rPr>
              <a:t>i</a:t>
            </a:r>
            <a:r>
              <a:rPr sz="2400" b="1" spc="265" dirty="0">
                <a:latin typeface="Heiti SC"/>
                <a:cs typeface="Heiti SC"/>
              </a:rPr>
              <a:t>m</a:t>
            </a:r>
            <a:r>
              <a:rPr sz="2400" b="1" spc="-40" dirty="0">
                <a:latin typeface="Heiti SC"/>
                <a:cs typeface="Heiti SC"/>
              </a:rPr>
              <a:t>p</a:t>
            </a:r>
            <a:r>
              <a:rPr sz="2400" b="1" spc="204" dirty="0">
                <a:latin typeface="Heiti SC"/>
                <a:cs typeface="Heiti SC"/>
              </a:rPr>
              <a:t>o</a:t>
            </a:r>
            <a:r>
              <a:rPr sz="2400" b="1" spc="150" dirty="0">
                <a:latin typeface="Heiti SC"/>
                <a:cs typeface="Heiti SC"/>
              </a:rPr>
              <a:t>r</a:t>
            </a:r>
            <a:r>
              <a:rPr sz="2400" b="1" spc="-55" dirty="0">
                <a:latin typeface="Heiti SC"/>
                <a:cs typeface="Heiti SC"/>
              </a:rPr>
              <a:t>t…a</a:t>
            </a:r>
            <a:r>
              <a:rPr sz="2400" b="1" spc="80" dirty="0">
                <a:latin typeface="Heiti SC"/>
                <a:cs typeface="Heiti SC"/>
              </a:rPr>
              <a:t>s…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  <a:buClr>
                <a:srgbClr val="007EDE"/>
              </a:buClr>
              <a:buFont typeface="Arial"/>
              <a:buChar char="-"/>
            </a:pPr>
            <a:endParaRPr sz="2000">
              <a:latin typeface="Times New Roman"/>
              <a:cs typeface="Times New Roman"/>
            </a:endParaRPr>
          </a:p>
          <a:p>
            <a:pPr marL="236220" indent="-223520">
              <a:lnSpc>
                <a:spcPct val="100000"/>
              </a:lnSpc>
              <a:buClr>
                <a:srgbClr val="007EDE"/>
              </a:buClr>
              <a:buChar char="-"/>
              <a:tabLst>
                <a:tab pos="236854" algn="l"/>
              </a:tabLst>
            </a:pPr>
            <a:r>
              <a:rPr sz="2400" b="1" spc="90" dirty="0">
                <a:latin typeface="Arial"/>
                <a:cs typeface="Arial"/>
              </a:rPr>
              <a:t>pen</a:t>
            </a:r>
            <a:r>
              <a:rPr sz="2400" b="1" spc="100" dirty="0">
                <a:latin typeface="Arial"/>
                <a:cs typeface="Arial"/>
              </a:rPr>
              <a:t>u</a:t>
            </a:r>
            <a:r>
              <a:rPr sz="2400" b="1" spc="120" dirty="0">
                <a:latin typeface="Arial"/>
                <a:cs typeface="Arial"/>
              </a:rPr>
              <a:t>p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114" dirty="0">
                <a:latin typeface="Arial"/>
                <a:cs typeface="Arial"/>
              </a:rPr>
              <a:t>ndown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30" dirty="0">
                <a:latin typeface="Arial"/>
                <a:cs typeface="Arial"/>
              </a:rPr>
              <a:t>pen</a:t>
            </a:r>
            <a:r>
              <a:rPr sz="2400" b="1" spc="35" dirty="0">
                <a:latin typeface="Arial"/>
                <a:cs typeface="Arial"/>
              </a:rPr>
              <a:t>s</a:t>
            </a:r>
            <a:r>
              <a:rPr sz="2400" b="1" spc="40" dirty="0">
                <a:latin typeface="Arial"/>
                <a:cs typeface="Arial"/>
              </a:rPr>
              <a:t>iz</a:t>
            </a:r>
            <a:r>
              <a:rPr sz="2400" b="1" spc="45" dirty="0">
                <a:latin typeface="Arial"/>
                <a:cs typeface="Arial"/>
              </a:rPr>
              <a:t>e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40" dirty="0">
                <a:latin typeface="Arial"/>
                <a:cs typeface="Arial"/>
              </a:rPr>
              <a:t>nco</a:t>
            </a:r>
            <a:r>
              <a:rPr sz="2400" b="1" spc="10" dirty="0">
                <a:latin typeface="Arial"/>
                <a:cs typeface="Arial"/>
              </a:rPr>
              <a:t>l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75" dirty="0">
                <a:latin typeface="Arial"/>
                <a:cs typeface="Arial"/>
              </a:rPr>
              <a:t>r</a:t>
            </a:r>
            <a:r>
              <a:rPr sz="2400" b="1" spc="135" dirty="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Clr>
                <a:srgbClr val="007EDE"/>
              </a:buClr>
              <a:buFont typeface="Arial"/>
              <a:buChar char="-"/>
            </a:pPr>
            <a:endParaRPr sz="2000">
              <a:latin typeface="Times New Roman"/>
              <a:cs typeface="Times New Roman"/>
            </a:endParaRPr>
          </a:p>
          <a:p>
            <a:pPr marL="236220" indent="-223520">
              <a:lnSpc>
                <a:spcPct val="100000"/>
              </a:lnSpc>
              <a:buClr>
                <a:srgbClr val="007EDE"/>
              </a:buClr>
              <a:buChar char="-"/>
              <a:tabLst>
                <a:tab pos="236854" algn="l"/>
              </a:tabLst>
            </a:pPr>
            <a:r>
              <a:rPr sz="2400" b="1" spc="150" dirty="0">
                <a:latin typeface="Arial"/>
                <a:cs typeface="Arial"/>
              </a:rPr>
              <a:t>fd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-35" dirty="0">
                <a:latin typeface="Arial"/>
                <a:cs typeface="Arial"/>
              </a:rPr>
              <a:t>c</a:t>
            </a:r>
            <a:r>
              <a:rPr sz="2400" b="1" spc="-30" dirty="0">
                <a:latin typeface="Arial"/>
                <a:cs typeface="Arial"/>
              </a:rPr>
              <a:t>i</a:t>
            </a:r>
            <a:r>
              <a:rPr sz="2400" b="1" spc="70" dirty="0">
                <a:latin typeface="Arial"/>
                <a:cs typeface="Arial"/>
              </a:rPr>
              <a:t>r</a:t>
            </a:r>
            <a:r>
              <a:rPr sz="2400" b="1" spc="-35" dirty="0">
                <a:latin typeface="Arial"/>
                <a:cs typeface="Arial"/>
              </a:rPr>
              <a:t>c</a:t>
            </a:r>
            <a:r>
              <a:rPr sz="2400" b="1" spc="-30" dirty="0">
                <a:latin typeface="Arial"/>
                <a:cs typeface="Arial"/>
              </a:rPr>
              <a:t>l</a:t>
            </a:r>
            <a:r>
              <a:rPr sz="2400" b="1" spc="120" dirty="0">
                <a:latin typeface="Arial"/>
                <a:cs typeface="Arial"/>
              </a:rPr>
              <a:t>e(</a:t>
            </a:r>
            <a:r>
              <a:rPr sz="2400" b="1" spc="85" dirty="0">
                <a:latin typeface="Arial"/>
                <a:cs typeface="Arial"/>
              </a:rPr>
              <a:t>)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40" dirty="0">
                <a:latin typeface="Arial"/>
                <a:cs typeface="Arial"/>
              </a:rPr>
              <a:t>set</a:t>
            </a:r>
            <a:r>
              <a:rPr sz="2400" b="1" spc="50" dirty="0">
                <a:latin typeface="Arial"/>
                <a:cs typeface="Arial"/>
              </a:rPr>
              <a:t>h</a:t>
            </a:r>
            <a:r>
              <a:rPr sz="2400" b="1" spc="135" dirty="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循环语句</a:t>
            </a:r>
            <a:r>
              <a:rPr sz="2400" b="1" spc="-10" dirty="0">
                <a:latin typeface="Heiti SC"/>
                <a:cs typeface="Heiti SC"/>
              </a:rPr>
              <a:t>：</a:t>
            </a:r>
            <a:r>
              <a:rPr sz="2400" b="1" spc="95" dirty="0">
                <a:latin typeface="Arial"/>
                <a:cs typeface="Arial"/>
              </a:rPr>
              <a:t>f</a:t>
            </a:r>
            <a:r>
              <a:rPr sz="2400" b="1" spc="175" dirty="0">
                <a:latin typeface="Arial"/>
                <a:cs typeface="Arial"/>
              </a:rPr>
              <a:t>o</a:t>
            </a:r>
            <a:r>
              <a:rPr sz="2400" b="1" spc="80" dirty="0">
                <a:latin typeface="Arial"/>
                <a:cs typeface="Arial"/>
              </a:rPr>
              <a:t>r</a:t>
            </a:r>
            <a:r>
              <a:rPr sz="2400" b="1" spc="-5" dirty="0">
                <a:latin typeface="Heiti SC"/>
                <a:cs typeface="Heiti SC"/>
              </a:rPr>
              <a:t>和</a:t>
            </a:r>
            <a:r>
              <a:rPr sz="2400" b="1" spc="35" dirty="0">
                <a:latin typeface="Arial"/>
                <a:cs typeface="Arial"/>
              </a:rPr>
              <a:t>i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65" dirty="0">
                <a:latin typeface="Arial"/>
                <a:cs typeface="Arial"/>
              </a:rPr>
              <a:t>ra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spc="100" dirty="0">
                <a:latin typeface="Arial"/>
                <a:cs typeface="Arial"/>
              </a:rPr>
              <a:t>g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spc="-5" dirty="0">
                <a:latin typeface="Heiti SC"/>
                <a:cs typeface="Heiti SC"/>
              </a:rPr>
              <a:t>函数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434022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235" dirty="0"/>
              <a:t>tu</a:t>
            </a:r>
            <a:r>
              <a:rPr sz="3200" spc="270" dirty="0"/>
              <a:t>r</a:t>
            </a:r>
            <a:r>
              <a:rPr sz="3200" spc="114" dirty="0"/>
              <a:t>tl</a:t>
            </a:r>
            <a:r>
              <a:rPr sz="3200" spc="240" dirty="0"/>
              <a:t>e</a:t>
            </a:r>
            <a:r>
              <a:rPr sz="3200" dirty="0">
                <a:latin typeface="Arial Unicode MS"/>
                <a:cs typeface="Arial Unicode MS"/>
              </a:rPr>
              <a:t>程序语法元素分析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15527" y="4107120"/>
            <a:ext cx="875362" cy="805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97934" y="2303830"/>
            <a:ext cx="1548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 Unicode MS"/>
                <a:cs typeface="Arial Unicode MS"/>
              </a:rPr>
              <a:t>小花絮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4000" cy="514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3843654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深入理</a:t>
            </a:r>
            <a:r>
              <a:rPr sz="3200" spc="5" dirty="0">
                <a:latin typeface="Arial Unicode MS"/>
                <a:cs typeface="Arial Unicode MS"/>
              </a:rPr>
              <a:t>解</a:t>
            </a:r>
            <a:r>
              <a:rPr sz="3200" spc="100" dirty="0">
                <a:latin typeface="Arial"/>
                <a:cs typeface="Arial"/>
              </a:rPr>
              <a:t>Pyth</a:t>
            </a:r>
            <a:r>
              <a:rPr sz="3200" spc="225" dirty="0">
                <a:latin typeface="Arial"/>
                <a:cs typeface="Arial"/>
              </a:rPr>
              <a:t>o</a:t>
            </a:r>
            <a:r>
              <a:rPr sz="3200" spc="229" dirty="0">
                <a:latin typeface="Arial"/>
                <a:cs typeface="Arial"/>
              </a:rPr>
              <a:t>n</a:t>
            </a:r>
            <a:r>
              <a:rPr sz="3200" dirty="0">
                <a:latin typeface="Arial Unicode MS"/>
                <a:cs typeface="Arial Unicode MS"/>
              </a:rPr>
              <a:t>语言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82136" y="1670226"/>
            <a:ext cx="2580005" cy="212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计算机技术的演进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编程语言的多样初心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spc="60" dirty="0">
                <a:latin typeface="Arial"/>
                <a:cs typeface="Arial"/>
              </a:rPr>
              <a:t>Pyth</a:t>
            </a:r>
            <a:r>
              <a:rPr sz="2000" b="1" spc="80" dirty="0">
                <a:latin typeface="Arial"/>
                <a:cs typeface="Arial"/>
              </a:rPr>
              <a:t>o</a:t>
            </a:r>
            <a:r>
              <a:rPr sz="2000" b="1" spc="75" dirty="0">
                <a:latin typeface="Arial"/>
                <a:cs typeface="Arial"/>
              </a:rPr>
              <a:t>n</a:t>
            </a:r>
            <a:r>
              <a:rPr sz="2000" b="1" dirty="0">
                <a:latin typeface="Heiti SC"/>
                <a:cs typeface="Heiti SC"/>
              </a:rPr>
              <a:t>语言的特点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000" b="1" dirty="0">
                <a:latin typeface="Heiti SC"/>
                <a:cs typeface="Heiti SC"/>
              </a:rPr>
              <a:t>超级语</a:t>
            </a:r>
            <a:r>
              <a:rPr sz="2000" b="1" spc="5" dirty="0">
                <a:latin typeface="Heiti SC"/>
                <a:cs typeface="Heiti SC"/>
              </a:rPr>
              <a:t>言</a:t>
            </a:r>
            <a:r>
              <a:rPr sz="2000" spc="-1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000" b="1" dirty="0">
                <a:latin typeface="Heiti SC"/>
                <a:cs typeface="Heiti SC"/>
              </a:rPr>
              <a:t>的诞生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1204" y="2085085"/>
            <a:ext cx="1188720" cy="1258570"/>
          </a:xfrm>
          <a:custGeom>
            <a:avLst/>
            <a:gdLst/>
            <a:ahLst/>
            <a:cxnLst/>
            <a:rect l="l" t="t" r="r" b="b"/>
            <a:pathLst>
              <a:path w="1188720" h="1258570">
                <a:moveTo>
                  <a:pt x="312333" y="896619"/>
                </a:moveTo>
                <a:lnTo>
                  <a:pt x="269691" y="911859"/>
                </a:lnTo>
                <a:lnTo>
                  <a:pt x="247913" y="918209"/>
                </a:lnTo>
                <a:lnTo>
                  <a:pt x="161616" y="948689"/>
                </a:lnTo>
                <a:lnTo>
                  <a:pt x="121277" y="966469"/>
                </a:lnTo>
                <a:lnTo>
                  <a:pt x="84577" y="988059"/>
                </a:lnTo>
                <a:lnTo>
                  <a:pt x="52841" y="1012189"/>
                </a:lnTo>
                <a:lnTo>
                  <a:pt x="27396" y="1043939"/>
                </a:lnTo>
                <a:lnTo>
                  <a:pt x="9567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45" y="1210309"/>
                </a:lnTo>
                <a:lnTo>
                  <a:pt x="26086" y="1234439"/>
                </a:lnTo>
                <a:lnTo>
                  <a:pt x="32479" y="1247139"/>
                </a:lnTo>
                <a:lnTo>
                  <a:pt x="39444" y="1258570"/>
                </a:lnTo>
                <a:lnTo>
                  <a:pt x="312333" y="1258570"/>
                </a:lnTo>
                <a:lnTo>
                  <a:pt x="312333" y="896619"/>
                </a:lnTo>
                <a:close/>
              </a:path>
              <a:path w="1188720" h="1258570">
                <a:moveTo>
                  <a:pt x="312333" y="580389"/>
                </a:moveTo>
                <a:lnTo>
                  <a:pt x="312333" y="624839"/>
                </a:lnTo>
                <a:lnTo>
                  <a:pt x="317286" y="628650"/>
                </a:lnTo>
                <a:lnTo>
                  <a:pt x="322239" y="629919"/>
                </a:lnTo>
                <a:lnTo>
                  <a:pt x="329886" y="638810"/>
                </a:lnTo>
                <a:lnTo>
                  <a:pt x="334728" y="648969"/>
                </a:lnTo>
                <a:lnTo>
                  <a:pt x="339939" y="659129"/>
                </a:lnTo>
                <a:lnTo>
                  <a:pt x="345654" y="669289"/>
                </a:lnTo>
                <a:lnTo>
                  <a:pt x="352008" y="680719"/>
                </a:lnTo>
                <a:lnTo>
                  <a:pt x="359136" y="693419"/>
                </a:lnTo>
                <a:lnTo>
                  <a:pt x="367173" y="706119"/>
                </a:lnTo>
                <a:lnTo>
                  <a:pt x="372657" y="716279"/>
                </a:lnTo>
                <a:lnTo>
                  <a:pt x="378669" y="726439"/>
                </a:lnTo>
                <a:lnTo>
                  <a:pt x="385141" y="737869"/>
                </a:lnTo>
                <a:lnTo>
                  <a:pt x="392006" y="748029"/>
                </a:lnTo>
                <a:lnTo>
                  <a:pt x="399196" y="759460"/>
                </a:lnTo>
                <a:lnTo>
                  <a:pt x="406644" y="769619"/>
                </a:lnTo>
                <a:lnTo>
                  <a:pt x="414281" y="781050"/>
                </a:lnTo>
                <a:lnTo>
                  <a:pt x="422042" y="792479"/>
                </a:lnTo>
                <a:lnTo>
                  <a:pt x="418855" y="803910"/>
                </a:lnTo>
                <a:lnTo>
                  <a:pt x="414675" y="815339"/>
                </a:lnTo>
                <a:lnTo>
                  <a:pt x="386459" y="855980"/>
                </a:lnTo>
                <a:lnTo>
                  <a:pt x="351029" y="881380"/>
                </a:lnTo>
                <a:lnTo>
                  <a:pt x="336082" y="887730"/>
                </a:lnTo>
                <a:lnTo>
                  <a:pt x="328589" y="891539"/>
                </a:lnTo>
                <a:lnTo>
                  <a:pt x="321096" y="894080"/>
                </a:lnTo>
                <a:lnTo>
                  <a:pt x="312333" y="896619"/>
                </a:lnTo>
                <a:lnTo>
                  <a:pt x="312368" y="1258570"/>
                </a:lnTo>
                <a:lnTo>
                  <a:pt x="593892" y="1258570"/>
                </a:lnTo>
                <a:lnTo>
                  <a:pt x="593892" y="1214120"/>
                </a:lnTo>
                <a:lnTo>
                  <a:pt x="585129" y="1212850"/>
                </a:lnTo>
                <a:lnTo>
                  <a:pt x="578906" y="1205230"/>
                </a:lnTo>
                <a:lnTo>
                  <a:pt x="578906" y="1186180"/>
                </a:lnTo>
                <a:lnTo>
                  <a:pt x="585129" y="1178559"/>
                </a:lnTo>
                <a:lnTo>
                  <a:pt x="593892" y="1177289"/>
                </a:lnTo>
                <a:lnTo>
                  <a:pt x="593892" y="1165859"/>
                </a:lnTo>
                <a:lnTo>
                  <a:pt x="585129" y="1164589"/>
                </a:lnTo>
                <a:lnTo>
                  <a:pt x="578906" y="1156970"/>
                </a:lnTo>
                <a:lnTo>
                  <a:pt x="578906" y="1137920"/>
                </a:lnTo>
                <a:lnTo>
                  <a:pt x="585129" y="1129030"/>
                </a:lnTo>
                <a:lnTo>
                  <a:pt x="593892" y="1129030"/>
                </a:lnTo>
                <a:lnTo>
                  <a:pt x="593892" y="1109980"/>
                </a:lnTo>
                <a:lnTo>
                  <a:pt x="555615" y="1096009"/>
                </a:lnTo>
                <a:lnTo>
                  <a:pt x="520266" y="1078230"/>
                </a:lnTo>
                <a:lnTo>
                  <a:pt x="487052" y="1056639"/>
                </a:lnTo>
                <a:lnTo>
                  <a:pt x="444717" y="1018539"/>
                </a:lnTo>
                <a:lnTo>
                  <a:pt x="413402" y="981709"/>
                </a:lnTo>
                <a:lnTo>
                  <a:pt x="402891" y="969009"/>
                </a:lnTo>
                <a:lnTo>
                  <a:pt x="392293" y="953769"/>
                </a:lnTo>
                <a:lnTo>
                  <a:pt x="381580" y="938530"/>
                </a:lnTo>
                <a:lnTo>
                  <a:pt x="370723" y="922019"/>
                </a:lnTo>
                <a:lnTo>
                  <a:pt x="413120" y="894080"/>
                </a:lnTo>
                <a:lnTo>
                  <a:pt x="439348" y="866139"/>
                </a:lnTo>
                <a:lnTo>
                  <a:pt x="462755" y="834389"/>
                </a:lnTo>
                <a:lnTo>
                  <a:pt x="470235" y="824229"/>
                </a:lnTo>
                <a:lnTo>
                  <a:pt x="593311" y="824229"/>
                </a:lnTo>
                <a:lnTo>
                  <a:pt x="592617" y="769619"/>
                </a:lnTo>
                <a:lnTo>
                  <a:pt x="552226" y="769619"/>
                </a:lnTo>
                <a:lnTo>
                  <a:pt x="538984" y="767079"/>
                </a:lnTo>
                <a:lnTo>
                  <a:pt x="501815" y="745489"/>
                </a:lnTo>
                <a:lnTo>
                  <a:pt x="476365" y="703579"/>
                </a:lnTo>
                <a:lnTo>
                  <a:pt x="474602" y="690879"/>
                </a:lnTo>
                <a:lnTo>
                  <a:pt x="474768" y="678179"/>
                </a:lnTo>
                <a:lnTo>
                  <a:pt x="504775" y="643889"/>
                </a:lnTo>
                <a:lnTo>
                  <a:pt x="545878" y="628650"/>
                </a:lnTo>
                <a:lnTo>
                  <a:pt x="593892" y="623569"/>
                </a:lnTo>
                <a:lnTo>
                  <a:pt x="593892" y="622300"/>
                </a:lnTo>
                <a:lnTo>
                  <a:pt x="428250" y="622300"/>
                </a:lnTo>
                <a:lnTo>
                  <a:pt x="419239" y="619760"/>
                </a:lnTo>
                <a:lnTo>
                  <a:pt x="411011" y="614679"/>
                </a:lnTo>
                <a:lnTo>
                  <a:pt x="403539" y="607060"/>
                </a:lnTo>
                <a:lnTo>
                  <a:pt x="396795" y="596900"/>
                </a:lnTo>
                <a:lnTo>
                  <a:pt x="332651" y="596900"/>
                </a:lnTo>
                <a:lnTo>
                  <a:pt x="321932" y="589279"/>
                </a:lnTo>
                <a:lnTo>
                  <a:pt x="312333" y="580389"/>
                </a:lnTo>
                <a:close/>
              </a:path>
              <a:path w="1188720" h="1258570">
                <a:moveTo>
                  <a:pt x="774572" y="815339"/>
                </a:moveTo>
                <a:lnTo>
                  <a:pt x="733706" y="815339"/>
                </a:lnTo>
                <a:lnTo>
                  <a:pt x="738486" y="828039"/>
                </a:lnTo>
                <a:lnTo>
                  <a:pt x="756610" y="864869"/>
                </a:lnTo>
                <a:lnTo>
                  <a:pt x="780742" y="895350"/>
                </a:lnTo>
                <a:lnTo>
                  <a:pt x="823000" y="923289"/>
                </a:lnTo>
                <a:lnTo>
                  <a:pt x="811358" y="937259"/>
                </a:lnTo>
                <a:lnTo>
                  <a:pt x="800057" y="951230"/>
                </a:lnTo>
                <a:lnTo>
                  <a:pt x="789043" y="965200"/>
                </a:lnTo>
                <a:lnTo>
                  <a:pt x="778263" y="976630"/>
                </a:lnTo>
                <a:lnTo>
                  <a:pt x="725996" y="1031239"/>
                </a:lnTo>
                <a:lnTo>
                  <a:pt x="694015" y="1056639"/>
                </a:lnTo>
                <a:lnTo>
                  <a:pt x="659801" y="1079500"/>
                </a:lnTo>
                <a:lnTo>
                  <a:pt x="621910" y="1098550"/>
                </a:lnTo>
                <a:lnTo>
                  <a:pt x="593892" y="1109980"/>
                </a:lnTo>
                <a:lnTo>
                  <a:pt x="593892" y="1129030"/>
                </a:lnTo>
                <a:lnTo>
                  <a:pt x="605195" y="1129030"/>
                </a:lnTo>
                <a:lnTo>
                  <a:pt x="612688" y="1136650"/>
                </a:lnTo>
                <a:lnTo>
                  <a:pt x="612688" y="1156970"/>
                </a:lnTo>
                <a:lnTo>
                  <a:pt x="605195" y="1165859"/>
                </a:lnTo>
                <a:lnTo>
                  <a:pt x="593892" y="1165859"/>
                </a:lnTo>
                <a:lnTo>
                  <a:pt x="593892" y="1177289"/>
                </a:lnTo>
                <a:lnTo>
                  <a:pt x="605195" y="1177289"/>
                </a:lnTo>
                <a:lnTo>
                  <a:pt x="612688" y="1184909"/>
                </a:lnTo>
                <a:lnTo>
                  <a:pt x="612688" y="1205230"/>
                </a:lnTo>
                <a:lnTo>
                  <a:pt x="605195" y="1214120"/>
                </a:lnTo>
                <a:lnTo>
                  <a:pt x="593892" y="1214120"/>
                </a:lnTo>
                <a:lnTo>
                  <a:pt x="593927" y="1258570"/>
                </a:lnTo>
                <a:lnTo>
                  <a:pt x="876721" y="1258570"/>
                </a:lnTo>
                <a:lnTo>
                  <a:pt x="876473" y="897889"/>
                </a:lnTo>
                <a:lnTo>
                  <a:pt x="856388" y="890269"/>
                </a:lnTo>
                <a:lnTo>
                  <a:pt x="841177" y="882650"/>
                </a:lnTo>
                <a:lnTo>
                  <a:pt x="827687" y="876300"/>
                </a:lnTo>
                <a:lnTo>
                  <a:pt x="815703" y="867409"/>
                </a:lnTo>
                <a:lnTo>
                  <a:pt x="805155" y="859789"/>
                </a:lnTo>
                <a:lnTo>
                  <a:pt x="795972" y="849629"/>
                </a:lnTo>
                <a:lnTo>
                  <a:pt x="788083" y="839469"/>
                </a:lnTo>
                <a:lnTo>
                  <a:pt x="781416" y="829310"/>
                </a:lnTo>
                <a:lnTo>
                  <a:pt x="775902" y="819150"/>
                </a:lnTo>
                <a:lnTo>
                  <a:pt x="774572" y="815339"/>
                </a:lnTo>
                <a:close/>
              </a:path>
              <a:path w="1188720" h="1258570">
                <a:moveTo>
                  <a:pt x="876721" y="897889"/>
                </a:moveTo>
                <a:lnTo>
                  <a:pt x="876756" y="1258570"/>
                </a:lnTo>
                <a:lnTo>
                  <a:pt x="1154446" y="1248409"/>
                </a:lnTo>
                <a:lnTo>
                  <a:pt x="1160905" y="1236980"/>
                </a:lnTo>
                <a:lnTo>
                  <a:pt x="1176594" y="1200150"/>
                </a:lnTo>
                <a:lnTo>
                  <a:pt x="1187699" y="1151889"/>
                </a:lnTo>
                <a:lnTo>
                  <a:pt x="1188506" y="1140459"/>
                </a:lnTo>
                <a:lnTo>
                  <a:pt x="1187906" y="1116330"/>
                </a:lnTo>
                <a:lnTo>
                  <a:pt x="1179147" y="1074420"/>
                </a:lnTo>
                <a:lnTo>
                  <a:pt x="1161417" y="1038859"/>
                </a:lnTo>
                <a:lnTo>
                  <a:pt x="1136047" y="1009650"/>
                </a:lnTo>
                <a:lnTo>
                  <a:pt x="1104365" y="985519"/>
                </a:lnTo>
                <a:lnTo>
                  <a:pt x="1067701" y="966469"/>
                </a:lnTo>
                <a:lnTo>
                  <a:pt x="1027386" y="948689"/>
                </a:lnTo>
                <a:lnTo>
                  <a:pt x="984748" y="933450"/>
                </a:lnTo>
                <a:lnTo>
                  <a:pt x="962974" y="927100"/>
                </a:lnTo>
                <a:lnTo>
                  <a:pt x="941118" y="919480"/>
                </a:lnTo>
                <a:lnTo>
                  <a:pt x="919347" y="913130"/>
                </a:lnTo>
                <a:lnTo>
                  <a:pt x="876721" y="897889"/>
                </a:lnTo>
                <a:close/>
              </a:path>
              <a:path w="1188720" h="1258570">
                <a:moveTo>
                  <a:pt x="593311" y="824229"/>
                </a:moveTo>
                <a:lnTo>
                  <a:pt x="470235" y="824229"/>
                </a:lnTo>
                <a:lnTo>
                  <a:pt x="507214" y="847089"/>
                </a:lnTo>
                <a:lnTo>
                  <a:pt x="519476" y="852169"/>
                </a:lnTo>
                <a:lnTo>
                  <a:pt x="543392" y="862330"/>
                </a:lnTo>
                <a:lnTo>
                  <a:pt x="554875" y="866139"/>
                </a:lnTo>
                <a:lnTo>
                  <a:pt x="565928" y="868680"/>
                </a:lnTo>
                <a:lnTo>
                  <a:pt x="576464" y="869950"/>
                </a:lnTo>
                <a:lnTo>
                  <a:pt x="593892" y="869950"/>
                </a:lnTo>
                <a:lnTo>
                  <a:pt x="593311" y="824229"/>
                </a:lnTo>
                <a:close/>
              </a:path>
              <a:path w="1188720" h="1258570">
                <a:moveTo>
                  <a:pt x="595162" y="750569"/>
                </a:moveTo>
                <a:lnTo>
                  <a:pt x="593892" y="750569"/>
                </a:lnTo>
                <a:lnTo>
                  <a:pt x="593892" y="869950"/>
                </a:lnTo>
                <a:lnTo>
                  <a:pt x="614623" y="869950"/>
                </a:lnTo>
                <a:lnTo>
                  <a:pt x="636378" y="864869"/>
                </a:lnTo>
                <a:lnTo>
                  <a:pt x="696420" y="839469"/>
                </a:lnTo>
                <a:lnTo>
                  <a:pt x="733706" y="815339"/>
                </a:lnTo>
                <a:lnTo>
                  <a:pt x="774572" y="815339"/>
                </a:lnTo>
                <a:lnTo>
                  <a:pt x="771469" y="806450"/>
                </a:lnTo>
                <a:lnTo>
                  <a:pt x="768047" y="795019"/>
                </a:lnTo>
                <a:lnTo>
                  <a:pt x="765564" y="782319"/>
                </a:lnTo>
                <a:lnTo>
                  <a:pt x="774034" y="773429"/>
                </a:lnTo>
                <a:lnTo>
                  <a:pt x="777569" y="769619"/>
                </a:lnTo>
                <a:lnTo>
                  <a:pt x="636178" y="769619"/>
                </a:lnTo>
                <a:lnTo>
                  <a:pt x="625465" y="767079"/>
                </a:lnTo>
                <a:lnTo>
                  <a:pt x="615530" y="759460"/>
                </a:lnTo>
                <a:lnTo>
                  <a:pt x="605666" y="753110"/>
                </a:lnTo>
                <a:lnTo>
                  <a:pt x="595162" y="750569"/>
                </a:lnTo>
                <a:close/>
              </a:path>
              <a:path w="1188720" h="1258570">
                <a:moveTo>
                  <a:pt x="592375" y="750569"/>
                </a:moveTo>
                <a:lnTo>
                  <a:pt x="582717" y="753110"/>
                </a:lnTo>
                <a:lnTo>
                  <a:pt x="573321" y="759460"/>
                </a:lnTo>
                <a:lnTo>
                  <a:pt x="563414" y="765810"/>
                </a:lnTo>
                <a:lnTo>
                  <a:pt x="552226" y="769619"/>
                </a:lnTo>
                <a:lnTo>
                  <a:pt x="592617" y="769619"/>
                </a:lnTo>
                <a:lnTo>
                  <a:pt x="592375" y="750569"/>
                </a:lnTo>
                <a:close/>
              </a:path>
              <a:path w="1188720" h="1258570">
                <a:moveTo>
                  <a:pt x="641516" y="579119"/>
                </a:moveTo>
                <a:lnTo>
                  <a:pt x="610802" y="579119"/>
                </a:lnTo>
                <a:lnTo>
                  <a:pt x="593942" y="581660"/>
                </a:lnTo>
                <a:lnTo>
                  <a:pt x="607513" y="624839"/>
                </a:lnTo>
                <a:lnTo>
                  <a:pt x="623457" y="626110"/>
                </a:lnTo>
                <a:lnTo>
                  <a:pt x="638850" y="628650"/>
                </a:lnTo>
                <a:lnTo>
                  <a:pt x="679050" y="643889"/>
                </a:lnTo>
                <a:lnTo>
                  <a:pt x="708707" y="683260"/>
                </a:lnTo>
                <a:lnTo>
                  <a:pt x="710063" y="697229"/>
                </a:lnTo>
                <a:lnTo>
                  <a:pt x="708200" y="707389"/>
                </a:lnTo>
                <a:lnTo>
                  <a:pt x="681007" y="748029"/>
                </a:lnTo>
                <a:lnTo>
                  <a:pt x="636178" y="769619"/>
                </a:lnTo>
                <a:lnTo>
                  <a:pt x="777569" y="769619"/>
                </a:lnTo>
                <a:lnTo>
                  <a:pt x="805276" y="734060"/>
                </a:lnTo>
                <a:lnTo>
                  <a:pt x="824761" y="699769"/>
                </a:lnTo>
                <a:lnTo>
                  <a:pt x="830279" y="688339"/>
                </a:lnTo>
                <a:lnTo>
                  <a:pt x="849947" y="655319"/>
                </a:lnTo>
                <a:lnTo>
                  <a:pt x="861735" y="632460"/>
                </a:lnTo>
                <a:lnTo>
                  <a:pt x="866815" y="629919"/>
                </a:lnTo>
                <a:lnTo>
                  <a:pt x="876716" y="624839"/>
                </a:lnTo>
                <a:lnTo>
                  <a:pt x="876590" y="622300"/>
                </a:lnTo>
                <a:lnTo>
                  <a:pt x="754002" y="622300"/>
                </a:lnTo>
                <a:lnTo>
                  <a:pt x="744997" y="621029"/>
                </a:lnTo>
                <a:lnTo>
                  <a:pt x="735370" y="615950"/>
                </a:lnTo>
                <a:lnTo>
                  <a:pt x="734100" y="613410"/>
                </a:lnTo>
                <a:lnTo>
                  <a:pt x="731560" y="612139"/>
                </a:lnTo>
                <a:lnTo>
                  <a:pt x="691471" y="589279"/>
                </a:lnTo>
                <a:lnTo>
                  <a:pt x="655410" y="580389"/>
                </a:lnTo>
                <a:lnTo>
                  <a:pt x="641516" y="579119"/>
                </a:lnTo>
                <a:close/>
              </a:path>
              <a:path w="1188720" h="1258570">
                <a:moveTo>
                  <a:pt x="311408" y="163829"/>
                </a:moveTo>
                <a:lnTo>
                  <a:pt x="306374" y="176529"/>
                </a:lnTo>
                <a:lnTo>
                  <a:pt x="301662" y="187960"/>
                </a:lnTo>
                <a:lnTo>
                  <a:pt x="297264" y="199389"/>
                </a:lnTo>
                <a:lnTo>
                  <a:pt x="293170" y="212089"/>
                </a:lnTo>
                <a:lnTo>
                  <a:pt x="289371" y="224789"/>
                </a:lnTo>
                <a:lnTo>
                  <a:pt x="285857" y="236219"/>
                </a:lnTo>
                <a:lnTo>
                  <a:pt x="276938" y="274319"/>
                </a:lnTo>
                <a:lnTo>
                  <a:pt x="270260" y="312419"/>
                </a:lnTo>
                <a:lnTo>
                  <a:pt x="265576" y="350519"/>
                </a:lnTo>
                <a:lnTo>
                  <a:pt x="263438" y="374650"/>
                </a:lnTo>
                <a:lnTo>
                  <a:pt x="260183" y="381000"/>
                </a:lnTo>
                <a:lnTo>
                  <a:pt x="245875" y="427989"/>
                </a:lnTo>
                <a:lnTo>
                  <a:pt x="241691" y="471169"/>
                </a:lnTo>
                <a:lnTo>
                  <a:pt x="242010" y="481329"/>
                </a:lnTo>
                <a:lnTo>
                  <a:pt x="247319" y="519429"/>
                </a:lnTo>
                <a:lnTo>
                  <a:pt x="257893" y="556260"/>
                </a:lnTo>
                <a:lnTo>
                  <a:pt x="283350" y="600710"/>
                </a:lnTo>
                <a:lnTo>
                  <a:pt x="312326" y="624839"/>
                </a:lnTo>
                <a:lnTo>
                  <a:pt x="311145" y="579119"/>
                </a:lnTo>
                <a:lnTo>
                  <a:pt x="304850" y="570229"/>
                </a:lnTo>
                <a:lnTo>
                  <a:pt x="299170" y="561339"/>
                </a:lnTo>
                <a:lnTo>
                  <a:pt x="282979" y="515619"/>
                </a:lnTo>
                <a:lnTo>
                  <a:pt x="278180" y="468629"/>
                </a:lnTo>
                <a:lnTo>
                  <a:pt x="278159" y="464819"/>
                </a:lnTo>
                <a:lnTo>
                  <a:pt x="278874" y="452119"/>
                </a:lnTo>
                <a:lnTo>
                  <a:pt x="285938" y="412750"/>
                </a:lnTo>
                <a:lnTo>
                  <a:pt x="304574" y="375919"/>
                </a:lnTo>
                <a:lnTo>
                  <a:pt x="312332" y="370839"/>
                </a:lnTo>
                <a:lnTo>
                  <a:pt x="311408" y="163829"/>
                </a:lnTo>
                <a:close/>
              </a:path>
              <a:path w="1188720" h="1258570">
                <a:moveTo>
                  <a:pt x="565954" y="577850"/>
                </a:moveTo>
                <a:lnTo>
                  <a:pt x="550658" y="577850"/>
                </a:lnTo>
                <a:lnTo>
                  <a:pt x="523031" y="580389"/>
                </a:lnTo>
                <a:lnTo>
                  <a:pt x="510652" y="584200"/>
                </a:lnTo>
                <a:lnTo>
                  <a:pt x="499198" y="586739"/>
                </a:lnTo>
                <a:lnTo>
                  <a:pt x="462145" y="605789"/>
                </a:lnTo>
                <a:lnTo>
                  <a:pt x="454954" y="610869"/>
                </a:lnTo>
                <a:lnTo>
                  <a:pt x="452414" y="612139"/>
                </a:lnTo>
                <a:lnTo>
                  <a:pt x="451271" y="613410"/>
                </a:lnTo>
                <a:lnTo>
                  <a:pt x="448731" y="615950"/>
                </a:lnTo>
                <a:lnTo>
                  <a:pt x="438072" y="621029"/>
                </a:lnTo>
                <a:lnTo>
                  <a:pt x="428250" y="622300"/>
                </a:lnTo>
                <a:lnTo>
                  <a:pt x="593892" y="622300"/>
                </a:lnTo>
                <a:lnTo>
                  <a:pt x="593892" y="581660"/>
                </a:lnTo>
                <a:lnTo>
                  <a:pt x="582269" y="580389"/>
                </a:lnTo>
                <a:lnTo>
                  <a:pt x="565954" y="577850"/>
                </a:lnTo>
                <a:close/>
              </a:path>
              <a:path w="1188720" h="1258570">
                <a:moveTo>
                  <a:pt x="652751" y="0"/>
                </a:moveTo>
                <a:lnTo>
                  <a:pt x="633814" y="0"/>
                </a:lnTo>
                <a:lnTo>
                  <a:pt x="614196" y="1269"/>
                </a:lnTo>
                <a:lnTo>
                  <a:pt x="593892" y="3810"/>
                </a:lnTo>
                <a:lnTo>
                  <a:pt x="593892" y="276860"/>
                </a:lnTo>
                <a:lnTo>
                  <a:pt x="603805" y="284479"/>
                </a:lnTo>
                <a:lnTo>
                  <a:pt x="613680" y="290829"/>
                </a:lnTo>
                <a:lnTo>
                  <a:pt x="633464" y="304800"/>
                </a:lnTo>
                <a:lnTo>
                  <a:pt x="643446" y="312419"/>
                </a:lnTo>
                <a:lnTo>
                  <a:pt x="663771" y="325119"/>
                </a:lnTo>
                <a:lnTo>
                  <a:pt x="674188" y="332739"/>
                </a:lnTo>
                <a:lnTo>
                  <a:pt x="684824" y="339089"/>
                </a:lnTo>
                <a:lnTo>
                  <a:pt x="695714" y="344169"/>
                </a:lnTo>
                <a:lnTo>
                  <a:pt x="706896" y="350519"/>
                </a:lnTo>
                <a:lnTo>
                  <a:pt x="742556" y="365760"/>
                </a:lnTo>
                <a:lnTo>
                  <a:pt x="782156" y="377189"/>
                </a:lnTo>
                <a:lnTo>
                  <a:pt x="826683" y="382269"/>
                </a:lnTo>
                <a:lnTo>
                  <a:pt x="826321" y="398779"/>
                </a:lnTo>
                <a:lnTo>
                  <a:pt x="823063" y="452119"/>
                </a:lnTo>
                <a:lnTo>
                  <a:pt x="816228" y="505460"/>
                </a:lnTo>
                <a:lnTo>
                  <a:pt x="805410" y="554989"/>
                </a:lnTo>
                <a:lnTo>
                  <a:pt x="790204" y="594360"/>
                </a:lnTo>
                <a:lnTo>
                  <a:pt x="762398" y="621029"/>
                </a:lnTo>
                <a:lnTo>
                  <a:pt x="754002" y="622300"/>
                </a:lnTo>
                <a:lnTo>
                  <a:pt x="876590" y="622300"/>
                </a:lnTo>
                <a:lnTo>
                  <a:pt x="875142" y="593089"/>
                </a:lnTo>
                <a:lnTo>
                  <a:pt x="855507" y="593089"/>
                </a:lnTo>
                <a:lnTo>
                  <a:pt x="844666" y="590550"/>
                </a:lnTo>
                <a:lnTo>
                  <a:pt x="842187" y="543560"/>
                </a:lnTo>
                <a:lnTo>
                  <a:pt x="841516" y="514350"/>
                </a:lnTo>
                <a:lnTo>
                  <a:pt x="841623" y="490219"/>
                </a:lnTo>
                <a:lnTo>
                  <a:pt x="844008" y="444500"/>
                </a:lnTo>
                <a:lnTo>
                  <a:pt x="851434" y="397510"/>
                </a:lnTo>
                <a:lnTo>
                  <a:pt x="876721" y="368300"/>
                </a:lnTo>
                <a:lnTo>
                  <a:pt x="876721" y="173989"/>
                </a:lnTo>
                <a:lnTo>
                  <a:pt x="859465" y="138429"/>
                </a:lnTo>
                <a:lnTo>
                  <a:pt x="829225" y="91439"/>
                </a:lnTo>
                <a:lnTo>
                  <a:pt x="793606" y="54610"/>
                </a:lnTo>
                <a:lnTo>
                  <a:pt x="752436" y="25400"/>
                </a:lnTo>
                <a:lnTo>
                  <a:pt x="705541" y="7619"/>
                </a:lnTo>
                <a:lnTo>
                  <a:pt x="671013" y="1269"/>
                </a:lnTo>
                <a:lnTo>
                  <a:pt x="652751" y="0"/>
                </a:lnTo>
                <a:close/>
              </a:path>
              <a:path w="1188720" h="1258570">
                <a:moveTo>
                  <a:pt x="876721" y="173989"/>
                </a:moveTo>
                <a:lnTo>
                  <a:pt x="882648" y="372110"/>
                </a:lnTo>
                <a:lnTo>
                  <a:pt x="889269" y="381000"/>
                </a:lnTo>
                <a:lnTo>
                  <a:pt x="896026" y="393700"/>
                </a:lnTo>
                <a:lnTo>
                  <a:pt x="908382" y="435610"/>
                </a:lnTo>
                <a:lnTo>
                  <a:pt x="910810" y="462279"/>
                </a:lnTo>
                <a:lnTo>
                  <a:pt x="910789" y="474979"/>
                </a:lnTo>
                <a:lnTo>
                  <a:pt x="905997" y="514350"/>
                </a:lnTo>
                <a:lnTo>
                  <a:pt x="889236" y="560069"/>
                </a:lnTo>
                <a:lnTo>
                  <a:pt x="876729" y="579119"/>
                </a:lnTo>
                <a:lnTo>
                  <a:pt x="883840" y="621029"/>
                </a:lnTo>
                <a:lnTo>
                  <a:pt x="911471" y="591819"/>
                </a:lnTo>
                <a:lnTo>
                  <a:pt x="932421" y="549910"/>
                </a:lnTo>
                <a:lnTo>
                  <a:pt x="943670" y="508000"/>
                </a:lnTo>
                <a:lnTo>
                  <a:pt x="946148" y="474979"/>
                </a:lnTo>
                <a:lnTo>
                  <a:pt x="946038" y="462279"/>
                </a:lnTo>
                <a:lnTo>
                  <a:pt x="941028" y="419100"/>
                </a:lnTo>
                <a:lnTo>
                  <a:pt x="925107" y="370839"/>
                </a:lnTo>
                <a:lnTo>
                  <a:pt x="923358" y="356869"/>
                </a:lnTo>
                <a:lnTo>
                  <a:pt x="921440" y="342900"/>
                </a:lnTo>
                <a:lnTo>
                  <a:pt x="919352" y="328929"/>
                </a:lnTo>
                <a:lnTo>
                  <a:pt x="917095" y="316229"/>
                </a:lnTo>
                <a:lnTo>
                  <a:pt x="914669" y="302260"/>
                </a:lnTo>
                <a:lnTo>
                  <a:pt x="912072" y="289560"/>
                </a:lnTo>
                <a:lnTo>
                  <a:pt x="909305" y="276860"/>
                </a:lnTo>
                <a:lnTo>
                  <a:pt x="906368" y="264160"/>
                </a:lnTo>
                <a:lnTo>
                  <a:pt x="903261" y="252729"/>
                </a:lnTo>
                <a:lnTo>
                  <a:pt x="899982" y="240029"/>
                </a:lnTo>
                <a:lnTo>
                  <a:pt x="885160" y="194310"/>
                </a:lnTo>
                <a:lnTo>
                  <a:pt x="881026" y="184150"/>
                </a:lnTo>
                <a:lnTo>
                  <a:pt x="876721" y="173989"/>
                </a:lnTo>
                <a:close/>
              </a:path>
              <a:path w="1188720" h="1258570">
                <a:moveTo>
                  <a:pt x="584218" y="5079"/>
                </a:moveTo>
                <a:lnTo>
                  <a:pt x="573441" y="7619"/>
                </a:lnTo>
                <a:lnTo>
                  <a:pt x="561474" y="10160"/>
                </a:lnTo>
                <a:lnTo>
                  <a:pt x="547870" y="12700"/>
                </a:lnTo>
                <a:lnTo>
                  <a:pt x="532180" y="16510"/>
                </a:lnTo>
                <a:lnTo>
                  <a:pt x="508731" y="21589"/>
                </a:lnTo>
                <a:lnTo>
                  <a:pt x="495830" y="24129"/>
                </a:lnTo>
                <a:lnTo>
                  <a:pt x="481575" y="27939"/>
                </a:lnTo>
                <a:lnTo>
                  <a:pt x="440510" y="35560"/>
                </a:lnTo>
                <a:lnTo>
                  <a:pt x="404694" y="52069"/>
                </a:lnTo>
                <a:lnTo>
                  <a:pt x="373760" y="74929"/>
                </a:lnTo>
                <a:lnTo>
                  <a:pt x="347338" y="104139"/>
                </a:lnTo>
                <a:lnTo>
                  <a:pt x="325062" y="137160"/>
                </a:lnTo>
                <a:lnTo>
                  <a:pt x="312333" y="162560"/>
                </a:lnTo>
                <a:lnTo>
                  <a:pt x="317088" y="370839"/>
                </a:lnTo>
                <a:lnTo>
                  <a:pt x="324159" y="374650"/>
                </a:lnTo>
                <a:lnTo>
                  <a:pt x="330888" y="382269"/>
                </a:lnTo>
                <a:lnTo>
                  <a:pt x="343858" y="426719"/>
                </a:lnTo>
                <a:lnTo>
                  <a:pt x="346657" y="464819"/>
                </a:lnTo>
                <a:lnTo>
                  <a:pt x="346753" y="482600"/>
                </a:lnTo>
                <a:lnTo>
                  <a:pt x="346630" y="487679"/>
                </a:lnTo>
                <a:lnTo>
                  <a:pt x="342950" y="537210"/>
                </a:lnTo>
                <a:lnTo>
                  <a:pt x="335889" y="581660"/>
                </a:lnTo>
                <a:lnTo>
                  <a:pt x="332651" y="596900"/>
                </a:lnTo>
                <a:lnTo>
                  <a:pt x="396795" y="596900"/>
                </a:lnTo>
                <a:lnTo>
                  <a:pt x="380664" y="553719"/>
                </a:lnTo>
                <a:lnTo>
                  <a:pt x="370111" y="497839"/>
                </a:lnTo>
                <a:lnTo>
                  <a:pt x="365810" y="457200"/>
                </a:lnTo>
                <a:lnTo>
                  <a:pt x="363444" y="416560"/>
                </a:lnTo>
                <a:lnTo>
                  <a:pt x="362901" y="394969"/>
                </a:lnTo>
                <a:lnTo>
                  <a:pt x="363008" y="363219"/>
                </a:lnTo>
                <a:lnTo>
                  <a:pt x="363043" y="360679"/>
                </a:lnTo>
                <a:lnTo>
                  <a:pt x="363641" y="345439"/>
                </a:lnTo>
                <a:lnTo>
                  <a:pt x="363719" y="339089"/>
                </a:lnTo>
                <a:lnTo>
                  <a:pt x="370568" y="293369"/>
                </a:lnTo>
                <a:lnTo>
                  <a:pt x="389850" y="246379"/>
                </a:lnTo>
                <a:lnTo>
                  <a:pt x="422810" y="219710"/>
                </a:lnTo>
                <a:lnTo>
                  <a:pt x="445247" y="217169"/>
                </a:lnTo>
                <a:lnTo>
                  <a:pt x="591766" y="217169"/>
                </a:lnTo>
                <a:lnTo>
                  <a:pt x="584218" y="5079"/>
                </a:lnTo>
                <a:close/>
              </a:path>
              <a:path w="1188720" h="1258570">
                <a:moveTo>
                  <a:pt x="874576" y="581660"/>
                </a:moveTo>
                <a:lnTo>
                  <a:pt x="865562" y="589279"/>
                </a:lnTo>
                <a:lnTo>
                  <a:pt x="855507" y="593089"/>
                </a:lnTo>
                <a:lnTo>
                  <a:pt x="875142" y="593089"/>
                </a:lnTo>
                <a:lnTo>
                  <a:pt x="874576" y="581660"/>
                </a:lnTo>
                <a:close/>
              </a:path>
              <a:path w="1188720" h="1258570">
                <a:moveTo>
                  <a:pt x="591766" y="217169"/>
                </a:moveTo>
                <a:lnTo>
                  <a:pt x="445247" y="217169"/>
                </a:lnTo>
                <a:lnTo>
                  <a:pt x="470866" y="219710"/>
                </a:lnTo>
                <a:lnTo>
                  <a:pt x="498785" y="227329"/>
                </a:lnTo>
                <a:lnTo>
                  <a:pt x="539703" y="243839"/>
                </a:lnTo>
                <a:lnTo>
                  <a:pt x="572713" y="262889"/>
                </a:lnTo>
                <a:lnTo>
                  <a:pt x="583344" y="270510"/>
                </a:lnTo>
                <a:lnTo>
                  <a:pt x="593891" y="276860"/>
                </a:lnTo>
                <a:lnTo>
                  <a:pt x="591766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7745" y="4117166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29585" y="2303830"/>
            <a:ext cx="4088129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计算机技术的演进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160" y="2134107"/>
            <a:ext cx="2141092" cy="23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51202"/>
            <a:ext cx="3638086" cy="19460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806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计算机技术的演进过程</a:t>
            </a:r>
          </a:p>
        </p:txBody>
      </p:sp>
      <p:sp>
        <p:nvSpPr>
          <p:cNvPr id="6" name="object 6"/>
          <p:cNvSpPr/>
          <p:nvPr/>
        </p:nvSpPr>
        <p:spPr>
          <a:xfrm>
            <a:off x="2419350" y="1931704"/>
            <a:ext cx="2658110" cy="381000"/>
          </a:xfrm>
          <a:custGeom>
            <a:avLst/>
            <a:gdLst/>
            <a:ahLst/>
            <a:cxnLst/>
            <a:rect l="l" t="t" r="r" b="b"/>
            <a:pathLst>
              <a:path w="2658110" h="381000">
                <a:moveTo>
                  <a:pt x="0" y="380965"/>
                </a:moveTo>
                <a:lnTo>
                  <a:pt x="59988" y="336705"/>
                </a:lnTo>
                <a:lnTo>
                  <a:pt x="121445" y="292978"/>
                </a:lnTo>
                <a:lnTo>
                  <a:pt x="153181" y="271481"/>
                </a:lnTo>
                <a:lnTo>
                  <a:pt x="185833" y="250317"/>
                </a:lnTo>
                <a:lnTo>
                  <a:pt x="219583" y="229552"/>
                </a:lnTo>
                <a:lnTo>
                  <a:pt x="254613" y="209253"/>
                </a:lnTo>
                <a:lnTo>
                  <a:pt x="291107" y="189487"/>
                </a:lnTo>
                <a:lnTo>
                  <a:pt x="329247" y="170320"/>
                </a:lnTo>
                <a:lnTo>
                  <a:pt x="369216" y="151819"/>
                </a:lnTo>
                <a:lnTo>
                  <a:pt x="411196" y="134050"/>
                </a:lnTo>
                <a:lnTo>
                  <a:pt x="455370" y="117080"/>
                </a:lnTo>
                <a:lnTo>
                  <a:pt x="501922" y="100975"/>
                </a:lnTo>
                <a:lnTo>
                  <a:pt x="551033" y="85803"/>
                </a:lnTo>
                <a:lnTo>
                  <a:pt x="602886" y="71630"/>
                </a:lnTo>
                <a:lnTo>
                  <a:pt x="657664" y="58521"/>
                </a:lnTo>
                <a:lnTo>
                  <a:pt x="715550" y="46545"/>
                </a:lnTo>
                <a:lnTo>
                  <a:pt x="776725" y="35767"/>
                </a:lnTo>
                <a:lnTo>
                  <a:pt x="841375" y="26254"/>
                </a:lnTo>
                <a:lnTo>
                  <a:pt x="914512" y="18242"/>
                </a:lnTo>
                <a:lnTo>
                  <a:pt x="999879" y="11873"/>
                </a:lnTo>
                <a:lnTo>
                  <a:pt x="1095748" y="7013"/>
                </a:lnTo>
                <a:lnTo>
                  <a:pt x="1200391" y="3528"/>
                </a:lnTo>
                <a:lnTo>
                  <a:pt x="1312080" y="1287"/>
                </a:lnTo>
                <a:lnTo>
                  <a:pt x="1429087" y="155"/>
                </a:lnTo>
                <a:lnTo>
                  <a:pt x="1549683" y="0"/>
                </a:lnTo>
                <a:lnTo>
                  <a:pt x="1672141" y="687"/>
                </a:lnTo>
                <a:lnTo>
                  <a:pt x="1794733" y="2086"/>
                </a:lnTo>
                <a:lnTo>
                  <a:pt x="1915731" y="4061"/>
                </a:lnTo>
                <a:lnTo>
                  <a:pt x="2033406" y="6480"/>
                </a:lnTo>
                <a:lnTo>
                  <a:pt x="2146031" y="9210"/>
                </a:lnTo>
                <a:lnTo>
                  <a:pt x="2251878" y="12117"/>
                </a:lnTo>
                <a:lnTo>
                  <a:pt x="2349218" y="15069"/>
                </a:lnTo>
                <a:lnTo>
                  <a:pt x="2436324" y="17932"/>
                </a:lnTo>
                <a:lnTo>
                  <a:pt x="2511467" y="20573"/>
                </a:lnTo>
                <a:lnTo>
                  <a:pt x="2572920" y="22859"/>
                </a:lnTo>
                <a:lnTo>
                  <a:pt x="2618954" y="24656"/>
                </a:lnTo>
                <a:lnTo>
                  <a:pt x="2647842" y="25832"/>
                </a:lnTo>
                <a:lnTo>
                  <a:pt x="2657855" y="26254"/>
                </a:lnTo>
              </a:path>
            </a:pathLst>
          </a:custGeom>
          <a:ln w="25908">
            <a:solidFill>
              <a:srgbClr val="4675E7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08091" y="2195322"/>
            <a:ext cx="956310" cy="889000"/>
          </a:xfrm>
          <a:custGeom>
            <a:avLst/>
            <a:gdLst/>
            <a:ahLst/>
            <a:cxnLst/>
            <a:rect l="l" t="t" r="r" b="b"/>
            <a:pathLst>
              <a:path w="956310" h="889000">
                <a:moveTo>
                  <a:pt x="171450" y="0"/>
                </a:moveTo>
                <a:lnTo>
                  <a:pt x="133163" y="7582"/>
                </a:lnTo>
                <a:lnTo>
                  <a:pt x="96612" y="28735"/>
                </a:lnTo>
                <a:lnTo>
                  <a:pt x="63532" y="61066"/>
                </a:lnTo>
                <a:lnTo>
                  <a:pt x="35661" y="102184"/>
                </a:lnTo>
                <a:lnTo>
                  <a:pt x="14733" y="149697"/>
                </a:lnTo>
                <a:lnTo>
                  <a:pt x="2486" y="201213"/>
                </a:lnTo>
                <a:lnTo>
                  <a:pt x="0" y="236600"/>
                </a:lnTo>
                <a:lnTo>
                  <a:pt x="1762" y="254321"/>
                </a:lnTo>
                <a:lnTo>
                  <a:pt x="26769" y="306597"/>
                </a:lnTo>
                <a:lnTo>
                  <a:pt x="58080" y="339821"/>
                </a:lnTo>
                <a:lnTo>
                  <a:pt x="99429" y="370918"/>
                </a:lnTo>
                <a:lnTo>
                  <a:pt x="149383" y="399176"/>
                </a:lnTo>
                <a:lnTo>
                  <a:pt x="206508" y="423888"/>
                </a:lnTo>
                <a:lnTo>
                  <a:pt x="269368" y="444343"/>
                </a:lnTo>
                <a:lnTo>
                  <a:pt x="336531" y="459832"/>
                </a:lnTo>
                <a:lnTo>
                  <a:pt x="406562" y="469646"/>
                </a:lnTo>
                <a:lnTo>
                  <a:pt x="478028" y="473075"/>
                </a:lnTo>
                <a:lnTo>
                  <a:pt x="513868" y="474607"/>
                </a:lnTo>
                <a:lnTo>
                  <a:pt x="584826" y="486398"/>
                </a:lnTo>
                <a:lnTo>
                  <a:pt x="653627" y="508785"/>
                </a:lnTo>
                <a:lnTo>
                  <a:pt x="718837" y="540522"/>
                </a:lnTo>
                <a:lnTo>
                  <a:pt x="779022" y="580363"/>
                </a:lnTo>
                <a:lnTo>
                  <a:pt x="832750" y="627060"/>
                </a:lnTo>
                <a:lnTo>
                  <a:pt x="878587" y="679366"/>
                </a:lnTo>
                <a:lnTo>
                  <a:pt x="915100" y="736036"/>
                </a:lnTo>
                <a:lnTo>
                  <a:pt x="940855" y="795822"/>
                </a:lnTo>
                <a:lnTo>
                  <a:pt x="954420" y="857479"/>
                </a:lnTo>
                <a:lnTo>
                  <a:pt x="956183" y="888619"/>
                </a:lnTo>
              </a:path>
            </a:pathLst>
          </a:custGeom>
          <a:ln w="25908">
            <a:solidFill>
              <a:srgbClr val="4675E7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70633" y="3673092"/>
            <a:ext cx="3381375" cy="80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194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6</a:t>
            </a:r>
            <a:r>
              <a:rPr sz="2400" b="1" spc="2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1981</a:t>
            </a:r>
            <a:endParaRPr sz="2400">
              <a:latin typeface="Arial"/>
              <a:cs typeface="Arial"/>
            </a:endParaRPr>
          </a:p>
          <a:p>
            <a:pPr marL="84455">
              <a:lnSpc>
                <a:spcPct val="100000"/>
              </a:lnSpc>
              <a:spcBef>
                <a:spcPts val="1245"/>
              </a:spcBef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计算机系统结构时代</a:t>
            </a:r>
            <a:r>
              <a:rPr sz="2100" spc="25" dirty="0">
                <a:solidFill>
                  <a:srgbClr val="0D0D0D"/>
                </a:solidFill>
                <a:latin typeface="Arial Unicode MS"/>
                <a:cs typeface="Arial Unicode MS"/>
              </a:rPr>
              <a:t> </a:t>
            </a:r>
            <a:r>
              <a:rPr sz="2100" b="1" spc="114" dirty="0">
                <a:solidFill>
                  <a:srgbClr val="006FC0"/>
                </a:solidFill>
                <a:latin typeface="Arial"/>
                <a:cs typeface="Arial"/>
              </a:rPr>
              <a:t>(3</a:t>
            </a:r>
            <a:r>
              <a:rPr sz="2100" b="1" spc="135" dirty="0">
                <a:solidFill>
                  <a:srgbClr val="006FC0"/>
                </a:solidFill>
                <a:latin typeface="Arial"/>
                <a:cs typeface="Arial"/>
              </a:rPr>
              <a:t>5</a:t>
            </a:r>
            <a:r>
              <a:rPr sz="2100" b="1" dirty="0">
                <a:solidFill>
                  <a:srgbClr val="006FC0"/>
                </a:solidFill>
                <a:latin typeface="Heiti SC"/>
                <a:cs typeface="Heiti SC"/>
              </a:rPr>
              <a:t>年</a:t>
            </a:r>
            <a:r>
              <a:rPr sz="2100" b="1" spc="114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410" rIns="0" bIns="0" rtlCol="0">
            <a:spAutoFit/>
          </a:bodyPr>
          <a:lstStyle/>
          <a:p>
            <a:pPr marL="5699125">
              <a:lnSpc>
                <a:spcPct val="100000"/>
              </a:lnSpc>
            </a:pPr>
            <a:r>
              <a:rPr sz="2400" spc="140" dirty="0">
                <a:solidFill>
                  <a:srgbClr val="006FC0"/>
                </a:solidFill>
                <a:latin typeface="Arial"/>
                <a:cs typeface="Arial"/>
              </a:rPr>
              <a:t>2008</a:t>
            </a:r>
            <a:r>
              <a:rPr sz="2400" spc="2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spc="140" dirty="0">
                <a:solidFill>
                  <a:srgbClr val="006FC0"/>
                </a:solidFill>
                <a:latin typeface="Arial"/>
                <a:cs typeface="Arial"/>
              </a:rPr>
              <a:t>2016</a:t>
            </a:r>
            <a:endParaRPr sz="2400" dirty="0">
              <a:latin typeface="Arial"/>
              <a:cs typeface="Arial"/>
            </a:endParaRPr>
          </a:p>
          <a:p>
            <a:pPr marL="5699125">
              <a:lnSpc>
                <a:spcPts val="2330"/>
              </a:lnSpc>
              <a:spcBef>
                <a:spcPts val="1370"/>
              </a:spcBef>
            </a:pPr>
            <a:r>
              <a:rPr sz="2100" b="0" dirty="0">
                <a:solidFill>
                  <a:srgbClr val="0D0D0D"/>
                </a:solidFill>
                <a:latin typeface="Arial Unicode MS"/>
                <a:cs typeface="Arial Unicode MS"/>
              </a:rPr>
              <a:t>复杂信息系统时代</a:t>
            </a:r>
            <a:r>
              <a:rPr sz="2100" b="0" spc="40" dirty="0">
                <a:solidFill>
                  <a:srgbClr val="0D0D0D"/>
                </a:solidFill>
                <a:latin typeface="Arial Unicode MS"/>
                <a:cs typeface="Arial Unicode MS"/>
              </a:rPr>
              <a:t> </a:t>
            </a:r>
            <a:r>
              <a:rPr sz="2100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100" spc="150" dirty="0">
                <a:solidFill>
                  <a:srgbClr val="006FC0"/>
                </a:solidFill>
                <a:latin typeface="Arial"/>
                <a:cs typeface="Arial"/>
              </a:rPr>
              <a:t>8</a:t>
            </a:r>
            <a:r>
              <a:rPr sz="2100" dirty="0">
                <a:solidFill>
                  <a:srgbClr val="006FC0"/>
                </a:solidFill>
              </a:rPr>
              <a:t>年</a:t>
            </a:r>
            <a:r>
              <a:rPr sz="2100" spc="114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100" dirty="0">
              <a:latin typeface="Arial"/>
              <a:cs typeface="Arial"/>
            </a:endParaRPr>
          </a:p>
          <a:p>
            <a:pPr marL="2537460">
              <a:lnSpc>
                <a:spcPts val="2690"/>
              </a:lnSpc>
            </a:pPr>
            <a:r>
              <a:rPr sz="2400" spc="140" dirty="0">
                <a:solidFill>
                  <a:srgbClr val="006FC0"/>
                </a:solidFill>
                <a:latin typeface="Arial"/>
                <a:cs typeface="Arial"/>
              </a:rPr>
              <a:t>1981</a:t>
            </a:r>
            <a:r>
              <a:rPr sz="2400" spc="2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spc="140" dirty="0">
                <a:solidFill>
                  <a:srgbClr val="006FC0"/>
                </a:solidFill>
                <a:latin typeface="Arial"/>
                <a:cs typeface="Arial"/>
              </a:rPr>
              <a:t>2008</a:t>
            </a:r>
            <a:endParaRPr sz="2400" dirty="0">
              <a:latin typeface="Arial"/>
              <a:cs typeface="Arial"/>
            </a:endParaRPr>
          </a:p>
          <a:p>
            <a:pPr marL="2562225">
              <a:lnSpc>
                <a:spcPct val="100000"/>
              </a:lnSpc>
              <a:spcBef>
                <a:spcPts val="1295"/>
              </a:spcBef>
            </a:pPr>
            <a:r>
              <a:rPr sz="2100" b="0" dirty="0">
                <a:solidFill>
                  <a:srgbClr val="0D0D0D"/>
                </a:solidFill>
                <a:latin typeface="Arial Unicode MS"/>
                <a:cs typeface="Arial Unicode MS"/>
              </a:rPr>
              <a:t>网络和视窗时代</a:t>
            </a:r>
            <a:r>
              <a:rPr sz="2100" b="0" spc="40" dirty="0">
                <a:solidFill>
                  <a:srgbClr val="0D0D0D"/>
                </a:solidFill>
                <a:latin typeface="Arial Unicode MS"/>
                <a:cs typeface="Arial Unicode MS"/>
              </a:rPr>
              <a:t> </a:t>
            </a:r>
            <a:r>
              <a:rPr sz="2100" spc="114" dirty="0">
                <a:solidFill>
                  <a:srgbClr val="006FC0"/>
                </a:solidFill>
                <a:latin typeface="Arial"/>
                <a:cs typeface="Arial"/>
              </a:rPr>
              <a:t>(2</a:t>
            </a:r>
            <a:r>
              <a:rPr sz="2100" spc="135" dirty="0">
                <a:solidFill>
                  <a:srgbClr val="006FC0"/>
                </a:solidFill>
                <a:latin typeface="Arial"/>
                <a:cs typeface="Arial"/>
              </a:rPr>
              <a:t>7</a:t>
            </a:r>
            <a:r>
              <a:rPr sz="2100" dirty="0">
                <a:solidFill>
                  <a:srgbClr val="006FC0"/>
                </a:solidFill>
              </a:rPr>
              <a:t>年</a:t>
            </a:r>
            <a:r>
              <a:rPr sz="2100" spc="114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88911" y="3367267"/>
            <a:ext cx="1626870" cy="823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201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6</a:t>
            </a:r>
            <a:r>
              <a:rPr sz="2400" b="1" spc="245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  <a:spcBef>
                <a:spcPts val="1360"/>
              </a:spcBef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人工智能时代</a:t>
            </a:r>
            <a:endParaRPr sz="21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806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计算机技术的演进过程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6316" y="4195764"/>
            <a:ext cx="16579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1946</a:t>
            </a:r>
            <a:r>
              <a:rPr sz="2400" b="1" spc="2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1981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64046" y="4212898"/>
            <a:ext cx="162560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计算能力问题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5836" y="3384803"/>
            <a:ext cx="165798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1981</a:t>
            </a:r>
            <a:r>
              <a:rPr sz="2400" b="1" spc="2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2008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46298" y="3397304"/>
            <a:ext cx="189230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网络和视窗时代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69717" y="2115625"/>
            <a:ext cx="3390900" cy="768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5025">
              <a:lnSpc>
                <a:spcPct val="100000"/>
              </a:lnSpc>
            </a:pPr>
            <a:r>
              <a:rPr sz="2000" b="1" dirty="0">
                <a:solidFill>
                  <a:srgbClr val="C00000"/>
                </a:solidFill>
                <a:latin typeface="Heiti SC"/>
                <a:cs typeface="Heiti SC"/>
              </a:rPr>
              <a:t>新计算时代</a:t>
            </a:r>
            <a:endParaRPr sz="20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复杂信息系统时代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94379" y="1785801"/>
            <a:ext cx="162750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人工智能时代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77388" y="4189733"/>
            <a:ext cx="242570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计算机系统结构时代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5836" y="2574533"/>
            <a:ext cx="16579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2008</a:t>
            </a:r>
            <a:r>
              <a:rPr sz="2400" b="1" spc="2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2016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5836" y="1763765"/>
            <a:ext cx="9086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2017</a:t>
            </a:r>
            <a:r>
              <a:rPr sz="2400" b="1" spc="245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29730" y="3397304"/>
            <a:ext cx="109220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交互问题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29730" y="2591362"/>
            <a:ext cx="109220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数据问题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86855" y="1785801"/>
            <a:ext cx="136080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人类的问题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737353" y="1965198"/>
            <a:ext cx="2086610" cy="553720"/>
          </a:xfrm>
          <a:custGeom>
            <a:avLst/>
            <a:gdLst/>
            <a:ahLst/>
            <a:cxnLst/>
            <a:rect l="l" t="t" r="r" b="b"/>
            <a:pathLst>
              <a:path w="2086609" h="553719">
                <a:moveTo>
                  <a:pt x="0" y="276606"/>
                </a:moveTo>
                <a:lnTo>
                  <a:pt x="13655" y="231735"/>
                </a:lnTo>
                <a:lnTo>
                  <a:pt x="53187" y="189171"/>
                </a:lnTo>
                <a:lnTo>
                  <a:pt x="116448" y="149482"/>
                </a:lnTo>
                <a:lnTo>
                  <a:pt x="156306" y="130894"/>
                </a:lnTo>
                <a:lnTo>
                  <a:pt x="201289" y="113239"/>
                </a:lnTo>
                <a:lnTo>
                  <a:pt x="251131" y="96587"/>
                </a:lnTo>
                <a:lnTo>
                  <a:pt x="305562" y="81010"/>
                </a:lnTo>
                <a:lnTo>
                  <a:pt x="364313" y="66578"/>
                </a:lnTo>
                <a:lnTo>
                  <a:pt x="427116" y="53364"/>
                </a:lnTo>
                <a:lnTo>
                  <a:pt x="493702" y="41438"/>
                </a:lnTo>
                <a:lnTo>
                  <a:pt x="563803" y="30871"/>
                </a:lnTo>
                <a:lnTo>
                  <a:pt x="637151" y="21734"/>
                </a:lnTo>
                <a:lnTo>
                  <a:pt x="713475" y="14100"/>
                </a:lnTo>
                <a:lnTo>
                  <a:pt x="792509" y="8038"/>
                </a:lnTo>
                <a:lnTo>
                  <a:pt x="873983" y="3619"/>
                </a:lnTo>
                <a:lnTo>
                  <a:pt x="957629" y="916"/>
                </a:lnTo>
                <a:lnTo>
                  <a:pt x="1043178" y="0"/>
                </a:lnTo>
                <a:lnTo>
                  <a:pt x="1128726" y="916"/>
                </a:lnTo>
                <a:lnTo>
                  <a:pt x="1212372" y="3619"/>
                </a:lnTo>
                <a:lnTo>
                  <a:pt x="1293846" y="8038"/>
                </a:lnTo>
                <a:lnTo>
                  <a:pt x="1372880" y="14100"/>
                </a:lnTo>
                <a:lnTo>
                  <a:pt x="1449204" y="21734"/>
                </a:lnTo>
                <a:lnTo>
                  <a:pt x="1522552" y="30871"/>
                </a:lnTo>
                <a:lnTo>
                  <a:pt x="1592653" y="41438"/>
                </a:lnTo>
                <a:lnTo>
                  <a:pt x="1659239" y="53364"/>
                </a:lnTo>
                <a:lnTo>
                  <a:pt x="1722042" y="66578"/>
                </a:lnTo>
                <a:lnTo>
                  <a:pt x="1780794" y="81010"/>
                </a:lnTo>
                <a:lnTo>
                  <a:pt x="1835224" y="96587"/>
                </a:lnTo>
                <a:lnTo>
                  <a:pt x="1885066" y="113239"/>
                </a:lnTo>
                <a:lnTo>
                  <a:pt x="1930049" y="130894"/>
                </a:lnTo>
                <a:lnTo>
                  <a:pt x="1969907" y="149482"/>
                </a:lnTo>
                <a:lnTo>
                  <a:pt x="2004369" y="168931"/>
                </a:lnTo>
                <a:lnTo>
                  <a:pt x="2056035" y="210129"/>
                </a:lnTo>
                <a:lnTo>
                  <a:pt x="2082897" y="253917"/>
                </a:lnTo>
                <a:lnTo>
                  <a:pt x="2086355" y="276606"/>
                </a:lnTo>
                <a:lnTo>
                  <a:pt x="2082897" y="299294"/>
                </a:lnTo>
                <a:lnTo>
                  <a:pt x="2056035" y="343082"/>
                </a:lnTo>
                <a:lnTo>
                  <a:pt x="2004369" y="384280"/>
                </a:lnTo>
                <a:lnTo>
                  <a:pt x="1969907" y="403729"/>
                </a:lnTo>
                <a:lnTo>
                  <a:pt x="1930049" y="422317"/>
                </a:lnTo>
                <a:lnTo>
                  <a:pt x="1885066" y="439972"/>
                </a:lnTo>
                <a:lnTo>
                  <a:pt x="1835224" y="456624"/>
                </a:lnTo>
                <a:lnTo>
                  <a:pt x="1780794" y="472201"/>
                </a:lnTo>
                <a:lnTo>
                  <a:pt x="1722042" y="486633"/>
                </a:lnTo>
                <a:lnTo>
                  <a:pt x="1659239" y="499847"/>
                </a:lnTo>
                <a:lnTo>
                  <a:pt x="1592653" y="511773"/>
                </a:lnTo>
                <a:lnTo>
                  <a:pt x="1522552" y="522340"/>
                </a:lnTo>
                <a:lnTo>
                  <a:pt x="1449204" y="531477"/>
                </a:lnTo>
                <a:lnTo>
                  <a:pt x="1372880" y="539111"/>
                </a:lnTo>
                <a:lnTo>
                  <a:pt x="1293846" y="545173"/>
                </a:lnTo>
                <a:lnTo>
                  <a:pt x="1212372" y="549592"/>
                </a:lnTo>
                <a:lnTo>
                  <a:pt x="1128726" y="552295"/>
                </a:lnTo>
                <a:lnTo>
                  <a:pt x="1043178" y="553212"/>
                </a:lnTo>
                <a:lnTo>
                  <a:pt x="957629" y="552295"/>
                </a:lnTo>
                <a:lnTo>
                  <a:pt x="873983" y="549592"/>
                </a:lnTo>
                <a:lnTo>
                  <a:pt x="792509" y="545173"/>
                </a:lnTo>
                <a:lnTo>
                  <a:pt x="713475" y="539111"/>
                </a:lnTo>
                <a:lnTo>
                  <a:pt x="637151" y="531477"/>
                </a:lnTo>
                <a:lnTo>
                  <a:pt x="563803" y="522340"/>
                </a:lnTo>
                <a:lnTo>
                  <a:pt x="493702" y="511773"/>
                </a:lnTo>
                <a:lnTo>
                  <a:pt x="427116" y="499847"/>
                </a:lnTo>
                <a:lnTo>
                  <a:pt x="364313" y="486633"/>
                </a:lnTo>
                <a:lnTo>
                  <a:pt x="305562" y="472201"/>
                </a:lnTo>
                <a:lnTo>
                  <a:pt x="251131" y="456624"/>
                </a:lnTo>
                <a:lnTo>
                  <a:pt x="201289" y="439972"/>
                </a:lnTo>
                <a:lnTo>
                  <a:pt x="156306" y="422317"/>
                </a:lnTo>
                <a:lnTo>
                  <a:pt x="116448" y="403729"/>
                </a:lnTo>
                <a:lnTo>
                  <a:pt x="81986" y="384280"/>
                </a:lnTo>
                <a:lnTo>
                  <a:pt x="30320" y="343082"/>
                </a:lnTo>
                <a:lnTo>
                  <a:pt x="3458" y="299294"/>
                </a:lnTo>
                <a:lnTo>
                  <a:pt x="0" y="276606"/>
                </a:lnTo>
                <a:close/>
              </a:path>
            </a:pathLst>
          </a:custGeom>
          <a:ln w="3505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5077" y="2303830"/>
            <a:ext cx="4596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编程语言的多样初心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2688" y="3110483"/>
            <a:ext cx="7286625" cy="0"/>
          </a:xfrm>
          <a:custGeom>
            <a:avLst/>
            <a:gdLst/>
            <a:ahLst/>
            <a:cxnLst/>
            <a:rect l="l" t="t" r="r" b="b"/>
            <a:pathLst>
              <a:path w="7286625">
                <a:moveTo>
                  <a:pt x="0" y="0"/>
                </a:moveTo>
                <a:lnTo>
                  <a:pt x="7286244" y="0"/>
                </a:lnTo>
              </a:path>
            </a:pathLst>
          </a:custGeom>
          <a:ln w="15239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36266" y="1996859"/>
            <a:ext cx="387413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latin typeface="Arial Unicode MS"/>
                <a:cs typeface="Arial Unicode MS"/>
              </a:rPr>
              <a:t>第</a:t>
            </a:r>
            <a:r>
              <a:rPr sz="4400" spc="130" dirty="0">
                <a:latin typeface="Arial"/>
                <a:cs typeface="Arial"/>
              </a:rPr>
              <a:t>2</a:t>
            </a:r>
            <a:r>
              <a:rPr sz="4400" dirty="0">
                <a:latin typeface="Arial Unicode MS"/>
                <a:cs typeface="Arial Unicode MS"/>
              </a:rPr>
              <a:t>章</a:t>
            </a:r>
            <a:r>
              <a:rPr sz="4400" spc="60" dirty="0">
                <a:latin typeface="Arial Unicode MS"/>
                <a:cs typeface="Arial Unicode MS"/>
              </a:rPr>
              <a:t> </a:t>
            </a:r>
            <a:r>
              <a:rPr sz="4400" dirty="0">
                <a:latin typeface="Arial Unicode MS"/>
                <a:cs typeface="Arial Unicode MS"/>
              </a:rPr>
              <a:t>课程导学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576" y="693917"/>
            <a:ext cx="2886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1C85EE"/>
                </a:solidFill>
                <a:latin typeface="Arial"/>
                <a:cs typeface="Arial"/>
              </a:rPr>
              <a:t>P</a:t>
            </a:r>
            <a:r>
              <a:rPr sz="2400" spc="-25" dirty="0">
                <a:solidFill>
                  <a:srgbClr val="1C85EE"/>
                </a:solidFill>
                <a:latin typeface="Arial"/>
                <a:cs typeface="Arial"/>
              </a:rPr>
              <a:t>y</a:t>
            </a:r>
            <a:r>
              <a:rPr sz="2400" spc="165" dirty="0">
                <a:solidFill>
                  <a:srgbClr val="1C85EE"/>
                </a:solidFill>
                <a:latin typeface="Arial"/>
                <a:cs typeface="Arial"/>
              </a:rPr>
              <a:t>tho</a:t>
            </a:r>
            <a:r>
              <a:rPr sz="2400" spc="195" dirty="0">
                <a:solidFill>
                  <a:srgbClr val="1C85EE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7716" cy="539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2688" y="3631691"/>
            <a:ext cx="1839468" cy="580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43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编程语言有哪些？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6667" y="1782082"/>
            <a:ext cx="7239000" cy="275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ctr">
              <a:lnSpc>
                <a:spcPct val="100000"/>
              </a:lnSpc>
              <a:tabLst>
                <a:tab pos="4110990" algn="l"/>
              </a:tabLst>
            </a:pPr>
            <a:r>
              <a:rPr sz="2000" b="1" dirty="0">
                <a:latin typeface="Arial"/>
                <a:cs typeface="Arial"/>
              </a:rPr>
              <a:t>B</a:t>
            </a:r>
            <a:r>
              <a:rPr sz="2000" b="1" spc="5" dirty="0">
                <a:latin typeface="Arial"/>
                <a:cs typeface="Arial"/>
              </a:rPr>
              <a:t>a</a:t>
            </a:r>
            <a:r>
              <a:rPr sz="2000" b="1" spc="-45" dirty="0">
                <a:latin typeface="Arial"/>
                <a:cs typeface="Arial"/>
              </a:rPr>
              <a:t>s</a:t>
            </a:r>
            <a:r>
              <a:rPr sz="2000" b="1" spc="-35" dirty="0">
                <a:latin typeface="Arial"/>
                <a:cs typeface="Arial"/>
              </a:rPr>
              <a:t>i</a:t>
            </a:r>
            <a:r>
              <a:rPr sz="2000" b="1" spc="-25" dirty="0">
                <a:latin typeface="Arial"/>
                <a:cs typeface="Arial"/>
              </a:rPr>
              <a:t>c,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45" dirty="0">
                <a:latin typeface="Arial"/>
                <a:cs typeface="Arial"/>
              </a:rPr>
              <a:t>C</a:t>
            </a:r>
            <a:r>
              <a:rPr sz="2000" b="1" spc="-20" dirty="0">
                <a:latin typeface="Arial"/>
                <a:cs typeface="Arial"/>
              </a:rPr>
              <a:t>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155" dirty="0">
                <a:latin typeface="Arial"/>
                <a:cs typeface="Arial"/>
              </a:rPr>
              <a:t>C</a:t>
            </a:r>
            <a:r>
              <a:rPr sz="2000" b="1" spc="135" dirty="0">
                <a:latin typeface="Arial"/>
                <a:cs typeface="Arial"/>
              </a:rPr>
              <a:t>+</a:t>
            </a:r>
            <a:r>
              <a:rPr sz="2000" b="1" spc="265" dirty="0">
                <a:latin typeface="Arial"/>
                <a:cs typeface="Arial"/>
              </a:rPr>
              <a:t>+</a:t>
            </a:r>
            <a:r>
              <a:rPr sz="2000" b="1" spc="125" dirty="0">
                <a:latin typeface="Arial"/>
                <a:cs typeface="Arial"/>
              </a:rPr>
              <a:t>,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45" dirty="0">
                <a:latin typeface="Arial"/>
                <a:cs typeface="Arial"/>
              </a:rPr>
              <a:t>C#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105" dirty="0">
                <a:latin typeface="Arial"/>
                <a:cs typeface="Arial"/>
              </a:rPr>
              <a:t>C</a:t>
            </a:r>
            <a:r>
              <a:rPr sz="2000" b="1" spc="-90" dirty="0">
                <a:latin typeface="Arial"/>
                <a:cs typeface="Arial"/>
              </a:rPr>
              <a:t>S</a:t>
            </a:r>
            <a:r>
              <a:rPr sz="2000" b="1" spc="-50" dirty="0">
                <a:latin typeface="Arial"/>
                <a:cs typeface="Arial"/>
              </a:rPr>
              <a:t>S,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spc="30" dirty="0">
                <a:latin typeface="Arial"/>
                <a:cs typeface="Arial"/>
              </a:rPr>
              <a:t>Fo</a:t>
            </a:r>
            <a:r>
              <a:rPr sz="2000" b="1" spc="75" dirty="0">
                <a:latin typeface="Arial"/>
                <a:cs typeface="Arial"/>
              </a:rPr>
              <a:t>r</a:t>
            </a:r>
            <a:r>
              <a:rPr sz="2000" b="1" spc="80" dirty="0">
                <a:latin typeface="Arial"/>
                <a:cs typeface="Arial"/>
              </a:rPr>
              <a:t>tr</a:t>
            </a:r>
            <a:r>
              <a:rPr sz="2000" b="1" spc="140" dirty="0">
                <a:latin typeface="Arial"/>
                <a:cs typeface="Arial"/>
              </a:rPr>
              <a:t>a</a:t>
            </a:r>
            <a:r>
              <a:rPr sz="2000" b="1" spc="55" dirty="0">
                <a:latin typeface="Arial"/>
                <a:cs typeface="Arial"/>
              </a:rPr>
              <a:t>n,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15" dirty="0">
                <a:latin typeface="Arial"/>
                <a:cs typeface="Arial"/>
              </a:rPr>
              <a:t>G</a:t>
            </a:r>
            <a:r>
              <a:rPr sz="2000" b="1" spc="85" dirty="0">
                <a:latin typeface="Arial"/>
                <a:cs typeface="Arial"/>
              </a:rPr>
              <a:t>o</a:t>
            </a:r>
            <a:r>
              <a:rPr sz="2000" b="1" spc="40" dirty="0">
                <a:latin typeface="Arial"/>
                <a:cs typeface="Arial"/>
              </a:rPr>
              <a:t>,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spc="140" dirty="0">
                <a:latin typeface="Arial"/>
                <a:cs typeface="Arial"/>
              </a:rPr>
              <a:t>H</a:t>
            </a:r>
            <a:r>
              <a:rPr sz="2000" b="1" spc="125" dirty="0">
                <a:latin typeface="Arial"/>
                <a:cs typeface="Arial"/>
              </a:rPr>
              <a:t>T</a:t>
            </a:r>
            <a:r>
              <a:rPr sz="2000" b="1" spc="130" dirty="0">
                <a:latin typeface="Arial"/>
                <a:cs typeface="Arial"/>
              </a:rPr>
              <a:t>ML</a:t>
            </a:r>
            <a:r>
              <a:rPr sz="2000" b="1" spc="50" dirty="0">
                <a:latin typeface="Arial"/>
                <a:cs typeface="Arial"/>
              </a:rPr>
              <a:t>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195" dirty="0">
                <a:latin typeface="Arial"/>
                <a:cs typeface="Arial"/>
              </a:rPr>
              <a:t>J</a:t>
            </a:r>
            <a:r>
              <a:rPr sz="2000" b="1" spc="55" dirty="0">
                <a:latin typeface="Arial"/>
                <a:cs typeface="Arial"/>
              </a:rPr>
              <a:t>a</a:t>
            </a:r>
            <a:r>
              <a:rPr sz="2000" b="1" spc="25" dirty="0">
                <a:latin typeface="Arial"/>
                <a:cs typeface="Arial"/>
              </a:rPr>
              <a:t>v</a:t>
            </a:r>
            <a:r>
              <a:rPr sz="2000" b="1" spc="40" dirty="0">
                <a:latin typeface="Arial"/>
                <a:cs typeface="Arial"/>
              </a:rPr>
              <a:t>a,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b="1" spc="-195" dirty="0">
                <a:latin typeface="Arial"/>
                <a:cs typeface="Arial"/>
              </a:rPr>
              <a:t>J</a:t>
            </a:r>
            <a:r>
              <a:rPr sz="2000" b="1" spc="60" dirty="0">
                <a:latin typeface="Arial"/>
                <a:cs typeface="Arial"/>
              </a:rPr>
              <a:t>a</a:t>
            </a:r>
            <a:r>
              <a:rPr sz="2000" b="1" spc="30" dirty="0">
                <a:latin typeface="Arial"/>
                <a:cs typeface="Arial"/>
              </a:rPr>
              <a:t>v</a:t>
            </a:r>
            <a:r>
              <a:rPr sz="2000" b="1" spc="50" dirty="0">
                <a:latin typeface="Arial"/>
                <a:cs typeface="Arial"/>
              </a:rPr>
              <a:t>a</a:t>
            </a:r>
            <a:r>
              <a:rPr sz="2000" b="1" spc="-40" dirty="0">
                <a:latin typeface="Arial"/>
                <a:cs typeface="Arial"/>
              </a:rPr>
              <a:t>Sc</a:t>
            </a:r>
            <a:r>
              <a:rPr sz="2000" b="1" spc="-20" dirty="0">
                <a:latin typeface="Arial"/>
                <a:cs typeface="Arial"/>
              </a:rPr>
              <a:t>r</a:t>
            </a:r>
            <a:r>
              <a:rPr sz="2000" b="1" spc="50" dirty="0">
                <a:latin typeface="Arial"/>
                <a:cs typeface="Arial"/>
              </a:rPr>
              <a:t>i</a:t>
            </a:r>
            <a:r>
              <a:rPr sz="2000" b="1" spc="105" dirty="0">
                <a:latin typeface="Arial"/>
                <a:cs typeface="Arial"/>
              </a:rPr>
              <a:t>p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90" dirty="0">
                <a:latin typeface="Arial"/>
                <a:cs typeface="Arial"/>
              </a:rPr>
              <a:t>,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spc="-125" dirty="0">
                <a:latin typeface="Arial"/>
                <a:cs typeface="Arial"/>
              </a:rPr>
              <a:t>L</a:t>
            </a:r>
            <a:r>
              <a:rPr sz="2000" b="1" spc="-25" dirty="0">
                <a:latin typeface="Arial"/>
                <a:cs typeface="Arial"/>
              </a:rPr>
              <a:t>i</a:t>
            </a:r>
            <a:r>
              <a:rPr sz="2000" b="1" spc="-55" dirty="0">
                <a:latin typeface="Arial"/>
                <a:cs typeface="Arial"/>
              </a:rPr>
              <a:t>s</a:t>
            </a:r>
            <a:r>
              <a:rPr sz="2000" b="1" spc="75" dirty="0">
                <a:latin typeface="Arial"/>
                <a:cs typeface="Arial"/>
              </a:rPr>
              <a:t>p,</a:t>
            </a:r>
            <a:r>
              <a:rPr sz="2000" b="1" spc="45" dirty="0">
                <a:latin typeface="Arial"/>
                <a:cs typeface="Arial"/>
              </a:rPr>
              <a:t> </a:t>
            </a:r>
            <a:r>
              <a:rPr sz="2000" b="1" spc="-125" dirty="0">
                <a:latin typeface="Arial"/>
                <a:cs typeface="Arial"/>
              </a:rPr>
              <a:t>L</a:t>
            </a:r>
            <a:r>
              <a:rPr sz="2000" b="1" spc="80" dirty="0">
                <a:latin typeface="Arial"/>
                <a:cs typeface="Arial"/>
              </a:rPr>
              <a:t>u</a:t>
            </a:r>
            <a:r>
              <a:rPr sz="2000" b="1" spc="75" dirty="0">
                <a:latin typeface="Arial"/>
                <a:cs typeface="Arial"/>
              </a:rPr>
              <a:t>a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135" dirty="0">
                <a:latin typeface="Arial"/>
                <a:cs typeface="Arial"/>
              </a:rPr>
              <a:t>Matla</a:t>
            </a:r>
            <a:r>
              <a:rPr sz="2000" b="1" spc="175" dirty="0">
                <a:latin typeface="Arial"/>
                <a:cs typeface="Arial"/>
              </a:rPr>
              <a:t>b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spc="85" dirty="0">
                <a:latin typeface="Arial"/>
                <a:cs typeface="Arial"/>
              </a:rPr>
              <a:t>Obj</a:t>
            </a:r>
            <a:r>
              <a:rPr sz="2000" b="1" spc="80" dirty="0">
                <a:latin typeface="Arial"/>
                <a:cs typeface="Arial"/>
              </a:rPr>
              <a:t>e</a:t>
            </a:r>
            <a:r>
              <a:rPr sz="2000" b="1" spc="55" dirty="0">
                <a:latin typeface="Arial"/>
                <a:cs typeface="Arial"/>
              </a:rPr>
              <a:t>ct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45" dirty="0">
                <a:latin typeface="Arial"/>
                <a:cs typeface="Arial"/>
              </a:rPr>
              <a:t>C</a:t>
            </a:r>
            <a:r>
              <a:rPr sz="2000" b="1" spc="-15" dirty="0">
                <a:latin typeface="Arial"/>
                <a:cs typeface="Arial"/>
              </a:rPr>
              <a:t>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65" dirty="0">
                <a:latin typeface="Arial"/>
                <a:cs typeface="Arial"/>
              </a:rPr>
              <a:t>P</a:t>
            </a:r>
            <a:r>
              <a:rPr sz="2000" b="1" spc="-40" dirty="0">
                <a:latin typeface="Arial"/>
                <a:cs typeface="Arial"/>
              </a:rPr>
              <a:t>as</a:t>
            </a:r>
            <a:r>
              <a:rPr sz="2000" b="1" spc="-50" dirty="0">
                <a:latin typeface="Arial"/>
                <a:cs typeface="Arial"/>
              </a:rPr>
              <a:t>c</a:t>
            </a:r>
            <a:r>
              <a:rPr sz="2000" b="1" spc="40" dirty="0">
                <a:latin typeface="Arial"/>
                <a:cs typeface="Arial"/>
              </a:rPr>
              <a:t>al,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spc="-75" dirty="0">
                <a:latin typeface="Arial"/>
                <a:cs typeface="Arial"/>
              </a:rPr>
              <a:t>P</a:t>
            </a:r>
            <a:r>
              <a:rPr sz="2000" b="1" spc="55" dirty="0">
                <a:latin typeface="Arial"/>
                <a:cs typeface="Arial"/>
              </a:rPr>
              <a:t>erl,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P</a:t>
            </a:r>
            <a:r>
              <a:rPr sz="2000" b="1" spc="215" dirty="0">
                <a:latin typeface="Arial"/>
                <a:cs typeface="Arial"/>
              </a:rPr>
              <a:t>H</a:t>
            </a:r>
            <a:r>
              <a:rPr sz="2000" b="1" spc="-375" dirty="0">
                <a:latin typeface="Arial"/>
                <a:cs typeface="Arial"/>
              </a:rPr>
              <a:t>P</a:t>
            </a:r>
            <a:r>
              <a:rPr sz="2000" b="1" spc="20" dirty="0"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  <a:p>
            <a:pPr marL="468630" marR="513715" algn="ctr">
              <a:lnSpc>
                <a:spcPct val="202500"/>
              </a:lnSpc>
            </a:pPr>
            <a:r>
              <a:rPr sz="2000" b="1" spc="-80" dirty="0">
                <a:latin typeface="Arial"/>
                <a:cs typeface="Arial"/>
              </a:rPr>
              <a:t>P</a:t>
            </a:r>
            <a:r>
              <a:rPr sz="2000" b="1" spc="-5" dirty="0">
                <a:latin typeface="Arial"/>
                <a:cs typeface="Arial"/>
              </a:rPr>
              <a:t>o</a:t>
            </a:r>
            <a:r>
              <a:rPr sz="2000" b="1" spc="-10" dirty="0">
                <a:latin typeface="Arial"/>
                <a:cs typeface="Arial"/>
              </a:rPr>
              <a:t>s</a:t>
            </a:r>
            <a:r>
              <a:rPr sz="2000" b="1" spc="15" dirty="0">
                <a:latin typeface="Arial"/>
                <a:cs typeface="Arial"/>
              </a:rPr>
              <a:t>tSc</a:t>
            </a:r>
            <a:r>
              <a:rPr sz="2000" b="1" spc="25" dirty="0">
                <a:latin typeface="Arial"/>
                <a:cs typeface="Arial"/>
              </a:rPr>
              <a:t>r</a:t>
            </a:r>
            <a:r>
              <a:rPr sz="2000" b="1" spc="90" dirty="0">
                <a:latin typeface="Arial"/>
                <a:cs typeface="Arial"/>
              </a:rPr>
              <a:t>ipt,</a:t>
            </a:r>
            <a:r>
              <a:rPr sz="2000" b="1" spc="20" dirty="0">
                <a:latin typeface="Arial"/>
                <a:cs typeface="Arial"/>
              </a:rPr>
              <a:t> </a:t>
            </a:r>
            <a:r>
              <a:rPr sz="2000" b="1" spc="75" dirty="0">
                <a:latin typeface="Arial"/>
                <a:cs typeface="Arial"/>
              </a:rPr>
              <a:t>Python</a:t>
            </a:r>
            <a:r>
              <a:rPr sz="2000" b="1" spc="40" dirty="0">
                <a:latin typeface="Arial"/>
                <a:cs typeface="Arial"/>
              </a:rPr>
              <a:t>,</a:t>
            </a:r>
            <a:r>
              <a:rPr sz="2000" b="1" spc="25" dirty="0">
                <a:latin typeface="Arial"/>
                <a:cs typeface="Arial"/>
              </a:rPr>
              <a:t> Ru</a:t>
            </a:r>
            <a:r>
              <a:rPr sz="2000" b="1" spc="125" dirty="0">
                <a:latin typeface="Arial"/>
                <a:cs typeface="Arial"/>
              </a:rPr>
              <a:t>b</a:t>
            </a:r>
            <a:r>
              <a:rPr sz="2000" b="1" spc="-70" dirty="0">
                <a:latin typeface="Arial"/>
                <a:cs typeface="Arial"/>
              </a:rPr>
              <a:t>y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Scala,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45" dirty="0">
                <a:latin typeface="Arial"/>
                <a:cs typeface="Arial"/>
              </a:rPr>
              <a:t>SQ</a:t>
            </a:r>
            <a:r>
              <a:rPr sz="2000" b="1" spc="-50" dirty="0">
                <a:latin typeface="Arial"/>
                <a:cs typeface="Arial"/>
              </a:rPr>
              <a:t>L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135" dirty="0">
                <a:latin typeface="Arial"/>
                <a:cs typeface="Arial"/>
              </a:rPr>
              <a:t>S</a:t>
            </a:r>
            <a:r>
              <a:rPr sz="2000" b="1" spc="140" dirty="0">
                <a:latin typeface="Arial"/>
                <a:cs typeface="Arial"/>
              </a:rPr>
              <a:t>wi</a:t>
            </a:r>
            <a:r>
              <a:rPr sz="2000" b="1" spc="120" dirty="0">
                <a:latin typeface="Arial"/>
                <a:cs typeface="Arial"/>
              </a:rPr>
              <a:t>f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5" dirty="0">
                <a:latin typeface="Arial"/>
                <a:cs typeface="Arial"/>
              </a:rPr>
              <a:t>,</a:t>
            </a:r>
            <a:r>
              <a:rPr sz="2000" b="1" spc="25" dirty="0">
                <a:latin typeface="Arial"/>
                <a:cs typeface="Arial"/>
              </a:rPr>
              <a:t> VB</a:t>
            </a:r>
            <a:r>
              <a:rPr sz="2000" b="1" spc="135" dirty="0">
                <a:latin typeface="Arial"/>
                <a:cs typeface="Arial"/>
              </a:rPr>
              <a:t>A</a:t>
            </a:r>
            <a:r>
              <a:rPr sz="2000" b="1" spc="20" dirty="0">
                <a:latin typeface="Arial"/>
                <a:cs typeface="Arial"/>
              </a:rPr>
              <a:t>, </a:t>
            </a:r>
            <a:r>
              <a:rPr sz="2000" b="1" spc="80" dirty="0">
                <a:latin typeface="Arial"/>
                <a:cs typeface="Arial"/>
              </a:rPr>
              <a:t>VB.</a:t>
            </a:r>
            <a:r>
              <a:rPr sz="2000" b="1" spc="95" dirty="0">
                <a:latin typeface="Arial"/>
                <a:cs typeface="Arial"/>
              </a:rPr>
              <a:t>N</a:t>
            </a:r>
            <a:r>
              <a:rPr sz="2000" b="1" spc="-165" dirty="0">
                <a:latin typeface="Arial"/>
                <a:cs typeface="Arial"/>
              </a:rPr>
              <a:t>E</a:t>
            </a:r>
            <a:r>
              <a:rPr sz="2000" b="1" spc="-110" dirty="0">
                <a:latin typeface="Arial"/>
                <a:cs typeface="Arial"/>
              </a:rPr>
              <a:t>T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spc="-30" dirty="0">
                <a:latin typeface="Arial"/>
                <a:cs typeface="Arial"/>
              </a:rPr>
              <a:t>V</a:t>
            </a:r>
            <a:r>
              <a:rPr sz="2000" b="1" spc="85" dirty="0">
                <a:latin typeface="Arial"/>
                <a:cs typeface="Arial"/>
              </a:rPr>
              <a:t>e</a:t>
            </a:r>
            <a:r>
              <a:rPr sz="2000" b="1" spc="65" dirty="0">
                <a:latin typeface="Arial"/>
                <a:cs typeface="Arial"/>
              </a:rPr>
              <a:t>r</a:t>
            </a:r>
            <a:r>
              <a:rPr sz="2000" b="1" spc="70" dirty="0">
                <a:latin typeface="Arial"/>
                <a:cs typeface="Arial"/>
              </a:rPr>
              <a:t>ilo</a:t>
            </a:r>
            <a:r>
              <a:rPr sz="2000" b="1" spc="100" dirty="0">
                <a:latin typeface="Arial"/>
                <a:cs typeface="Arial"/>
              </a:rPr>
              <a:t>g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spc="80" dirty="0">
                <a:latin typeface="Arial"/>
                <a:cs typeface="Arial"/>
              </a:rPr>
              <a:t>VHDL,</a:t>
            </a:r>
            <a:r>
              <a:rPr sz="2000" b="1" spc="20" dirty="0">
                <a:latin typeface="Arial"/>
                <a:cs typeface="Arial"/>
              </a:rPr>
              <a:t> </a:t>
            </a:r>
            <a:r>
              <a:rPr sz="2000" b="1" spc="15" dirty="0">
                <a:latin typeface="Arial"/>
                <a:cs typeface="Arial"/>
              </a:rPr>
              <a:t>Vi</a:t>
            </a:r>
            <a:r>
              <a:rPr sz="2000" b="1" spc="5" dirty="0">
                <a:latin typeface="Arial"/>
                <a:cs typeface="Arial"/>
              </a:rPr>
              <a:t>s</a:t>
            </a:r>
            <a:r>
              <a:rPr sz="2000" b="1" spc="75" dirty="0">
                <a:latin typeface="Arial"/>
                <a:cs typeface="Arial"/>
              </a:rPr>
              <a:t>ua</a:t>
            </a:r>
            <a:r>
              <a:rPr sz="2000" b="1" spc="40" dirty="0">
                <a:latin typeface="Arial"/>
                <a:cs typeface="Arial"/>
              </a:rPr>
              <a:t>l</a:t>
            </a:r>
            <a:r>
              <a:rPr sz="2000" b="1" spc="45" dirty="0">
                <a:latin typeface="Arial"/>
                <a:cs typeface="Arial"/>
              </a:rPr>
              <a:t> </a:t>
            </a:r>
            <a:r>
              <a:rPr sz="2000" b="1" spc="-40" dirty="0">
                <a:latin typeface="Arial"/>
                <a:cs typeface="Arial"/>
              </a:rPr>
              <a:t>Ba</a:t>
            </a:r>
            <a:r>
              <a:rPr sz="2000" b="1" spc="-45" dirty="0">
                <a:latin typeface="Arial"/>
                <a:cs typeface="Arial"/>
              </a:rPr>
              <a:t>s</a:t>
            </a:r>
            <a:r>
              <a:rPr sz="2000" b="1" spc="-10" dirty="0">
                <a:latin typeface="Arial"/>
                <a:cs typeface="Arial"/>
              </a:rPr>
              <a:t>ic </a:t>
            </a:r>
            <a:r>
              <a:rPr sz="2000" b="1" spc="25" dirty="0">
                <a:latin typeface="Heiti SC"/>
                <a:cs typeface="Heiti SC"/>
              </a:rPr>
              <a:t>编程语言，也是一个江</a:t>
            </a:r>
            <a:r>
              <a:rPr sz="2000" b="1" spc="5" dirty="0">
                <a:latin typeface="Heiti SC"/>
                <a:cs typeface="Heiti SC"/>
              </a:rPr>
              <a:t>湖</a:t>
            </a:r>
            <a:r>
              <a:rPr sz="2000" b="1" spc="25" dirty="0">
                <a:latin typeface="Heiti SC"/>
                <a:cs typeface="Heiti SC"/>
              </a:rPr>
              <a:t>！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不同编程语言的初心和适用对象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2716" y="4534233"/>
            <a:ext cx="8158480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30" dirty="0">
                <a:latin typeface="Heiti SC"/>
                <a:cs typeface="Heiti SC"/>
              </a:rPr>
              <a:t>各编程语言所处历史时期和使命</a:t>
            </a:r>
            <a:r>
              <a:rPr sz="2000" b="1" spc="15" dirty="0">
                <a:latin typeface="Heiti SC"/>
                <a:cs typeface="Heiti SC"/>
              </a:rPr>
              <a:t>不</a:t>
            </a:r>
            <a:r>
              <a:rPr sz="2000" b="1" spc="30" dirty="0">
                <a:latin typeface="Heiti SC"/>
                <a:cs typeface="Heiti SC"/>
              </a:rPr>
              <a:t>同</a:t>
            </a:r>
            <a:r>
              <a:rPr sz="2000" b="1" spc="-5" dirty="0">
                <a:latin typeface="Heiti SC"/>
                <a:cs typeface="Heiti SC"/>
              </a:rPr>
              <a:t>，</a:t>
            </a:r>
            <a:r>
              <a:rPr sz="2000" b="1" spc="-15" dirty="0">
                <a:latin typeface="Arial"/>
                <a:cs typeface="Arial"/>
              </a:rPr>
              <a:t>P</a:t>
            </a:r>
            <a:r>
              <a:rPr sz="2000" b="1" spc="95" dirty="0">
                <a:latin typeface="Arial"/>
                <a:cs typeface="Arial"/>
              </a:rPr>
              <a:t>yth</a:t>
            </a:r>
            <a:r>
              <a:rPr sz="2000" b="1" spc="110" dirty="0">
                <a:latin typeface="Arial"/>
                <a:cs typeface="Arial"/>
              </a:rPr>
              <a:t>o</a:t>
            </a:r>
            <a:r>
              <a:rPr sz="2000" b="1" spc="80" dirty="0">
                <a:latin typeface="Arial"/>
                <a:cs typeface="Arial"/>
              </a:rPr>
              <a:t>n</a:t>
            </a:r>
            <a:r>
              <a:rPr sz="2000" b="1" spc="25" dirty="0">
                <a:latin typeface="Heiti SC"/>
                <a:cs typeface="Heiti SC"/>
              </a:rPr>
              <a:t>是</a:t>
            </a:r>
            <a:r>
              <a:rPr sz="2000" b="1" spc="30" dirty="0">
                <a:solidFill>
                  <a:srgbClr val="C00000"/>
                </a:solidFill>
                <a:latin typeface="Heiti SC"/>
                <a:cs typeface="Heiti SC"/>
              </a:rPr>
              <a:t>计算</a:t>
            </a:r>
            <a:r>
              <a:rPr sz="2000" b="1" spc="15" dirty="0">
                <a:solidFill>
                  <a:srgbClr val="C00000"/>
                </a:solidFill>
                <a:latin typeface="Heiti SC"/>
                <a:cs typeface="Heiti SC"/>
              </a:rPr>
              <a:t>时</a:t>
            </a:r>
            <a:r>
              <a:rPr sz="2000" b="1" spc="30" dirty="0">
                <a:solidFill>
                  <a:srgbClr val="C00000"/>
                </a:solidFill>
                <a:latin typeface="Heiti SC"/>
                <a:cs typeface="Heiti SC"/>
              </a:rPr>
              <a:t>代演</a:t>
            </a:r>
            <a:r>
              <a:rPr sz="2000" b="1" spc="15" dirty="0">
                <a:solidFill>
                  <a:srgbClr val="C00000"/>
                </a:solidFill>
                <a:latin typeface="Heiti SC"/>
                <a:cs typeface="Heiti SC"/>
              </a:rPr>
              <a:t>进</a:t>
            </a:r>
            <a:r>
              <a:rPr sz="2000" b="1" spc="15" dirty="0">
                <a:latin typeface="Heiti SC"/>
                <a:cs typeface="Heiti SC"/>
              </a:rPr>
              <a:t>的</a:t>
            </a:r>
            <a:r>
              <a:rPr sz="2000" b="1" spc="30" dirty="0">
                <a:latin typeface="Heiti SC"/>
                <a:cs typeface="Heiti SC"/>
              </a:rPr>
              <a:t>选择！</a:t>
            </a:r>
            <a:endParaRPr sz="2000">
              <a:latin typeface="Heiti SC"/>
              <a:cs typeface="Heiti SC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29399" y="1613153"/>
          <a:ext cx="8472461" cy="2635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8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7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0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9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0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0210"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编程语言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75374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学习内容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9626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语言本质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解决问题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适用对象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16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指针、内存、数据类型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理解计算机系统结构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性能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计算机类专业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467">
                <a:tc>
                  <a:txBody>
                    <a:bodyPr/>
                    <a:lstStyle/>
                    <a:p>
                      <a:pPr marL="342265">
                        <a:lnSpc>
                          <a:spcPct val="100000"/>
                        </a:lnSpc>
                      </a:pPr>
                      <a:r>
                        <a:rPr sz="1700" spc="-30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700" spc="-35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对象、跨平台、运行时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理解主客体关系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跨平台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软件类专业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marL="33210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C++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32766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对象、多态、继承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7749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理解主客体关系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大规模程序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计算机类专业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51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VB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对象、按钮、文本框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7973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理解交互逻辑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桌面应用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45134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不确定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Pyt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on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编程逻辑、第三方库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3860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理解问题求解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各类问题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34353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所有专业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4060">
              <a:lnSpc>
                <a:spcPct val="100000"/>
              </a:lnSpc>
            </a:pPr>
            <a:r>
              <a:rPr spc="110" dirty="0">
                <a:latin typeface="Arial"/>
                <a:cs typeface="Arial"/>
              </a:rPr>
              <a:t>2018</a:t>
            </a:r>
            <a:r>
              <a:rPr spc="-5" dirty="0">
                <a:latin typeface="Arial Unicode MS"/>
                <a:cs typeface="Arial Unicode MS"/>
              </a:rPr>
              <a:t>年以后的计</a:t>
            </a:r>
            <a:r>
              <a:rPr spc="5" dirty="0">
                <a:latin typeface="Arial Unicode MS"/>
                <a:cs typeface="Arial Unicode MS"/>
              </a:rPr>
              <a:t>算</a:t>
            </a:r>
            <a:r>
              <a:rPr spc="-5" dirty="0">
                <a:latin typeface="Arial Unicode MS"/>
                <a:cs typeface="Arial Unicode MS"/>
              </a:rPr>
              <a:t>环境</a:t>
            </a:r>
            <a:r>
              <a:rPr spc="-755" dirty="0">
                <a:latin typeface="Arial Unicode MS"/>
                <a:cs typeface="Arial Unicode MS"/>
              </a:rPr>
              <a:t>…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08283" rIns="0" bIns="0" rtlCol="0">
            <a:spAutoFit/>
          </a:bodyPr>
          <a:lstStyle/>
          <a:p>
            <a:pPr marL="3175" algn="ctr">
              <a:lnSpc>
                <a:spcPct val="100000"/>
              </a:lnSpc>
            </a:pPr>
            <a:r>
              <a:rPr sz="2450" spc="20" dirty="0">
                <a:solidFill>
                  <a:srgbClr val="000000"/>
                </a:solidFill>
              </a:rPr>
              <a:t>计算机性能不再是解决一般问题的瓶颈</a:t>
            </a:r>
            <a:endParaRPr sz="2450"/>
          </a:p>
          <a:p>
            <a:pPr marL="10160" marR="5080" indent="635" algn="ctr">
              <a:lnSpc>
                <a:spcPct val="202100"/>
              </a:lnSpc>
            </a:pPr>
            <a:r>
              <a:rPr sz="2450" spc="15" dirty="0">
                <a:solidFill>
                  <a:srgbClr val="000000"/>
                </a:solidFill>
              </a:rPr>
              <a:t>移动互联网广泛普及 </a:t>
            </a:r>
            <a:r>
              <a:rPr sz="2450" spc="20" dirty="0">
                <a:solidFill>
                  <a:srgbClr val="000000"/>
                </a:solidFill>
              </a:rPr>
              <a:t>大数据、云计算、物联网、信息安全、人工智</a:t>
            </a:r>
            <a:r>
              <a:rPr sz="2450" spc="25" dirty="0">
                <a:solidFill>
                  <a:srgbClr val="000000"/>
                </a:solidFill>
              </a:rPr>
              <a:t>能</a:t>
            </a:r>
            <a:r>
              <a:rPr sz="2450" spc="20" dirty="0">
                <a:solidFill>
                  <a:srgbClr val="000000"/>
                </a:solidFill>
              </a:rPr>
              <a:t>等需求</a:t>
            </a:r>
            <a:r>
              <a:rPr sz="2450" spc="25" dirty="0">
                <a:solidFill>
                  <a:srgbClr val="000000"/>
                </a:solidFill>
              </a:rPr>
              <a:t>爆</a:t>
            </a:r>
            <a:r>
              <a:rPr sz="2450" spc="20" dirty="0">
                <a:solidFill>
                  <a:srgbClr val="000000"/>
                </a:solidFill>
              </a:rPr>
              <a:t>发 解决日益增长的计算需求，用什么语言？</a:t>
            </a:r>
            <a:endParaRPr sz="245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32050" y="2303830"/>
            <a:ext cx="428244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5" dirty="0">
                <a:latin typeface="Arial"/>
                <a:cs typeface="Arial"/>
              </a:rPr>
              <a:t>P</a:t>
            </a:r>
            <a:r>
              <a:rPr spc="-40" dirty="0">
                <a:latin typeface="Arial"/>
                <a:cs typeface="Arial"/>
              </a:rPr>
              <a:t>y</a:t>
            </a:r>
            <a:r>
              <a:rPr spc="275" dirty="0">
                <a:latin typeface="Arial"/>
                <a:cs typeface="Arial"/>
              </a:rPr>
              <a:t>tho</a:t>
            </a:r>
            <a:r>
              <a:rPr spc="325" dirty="0">
                <a:latin typeface="Arial"/>
                <a:cs typeface="Arial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语言的特点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2510" y="1938205"/>
            <a:ext cx="324929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200" b="1" spc="65" dirty="0">
                <a:solidFill>
                  <a:srgbClr val="006FC0"/>
                </a:solidFill>
                <a:latin typeface="Arial"/>
                <a:cs typeface="Arial"/>
              </a:rPr>
              <a:t>Pytho</a:t>
            </a:r>
            <a:r>
              <a:rPr sz="2200" b="1" spc="7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200" b="1" spc="-5" dirty="0">
                <a:solidFill>
                  <a:srgbClr val="006FC0"/>
                </a:solidFill>
                <a:latin typeface="Heiti SC"/>
                <a:cs typeface="Heiti SC"/>
              </a:rPr>
              <a:t>语言是通用语言</a:t>
            </a:r>
            <a:endParaRPr sz="22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7750" y="2561842"/>
            <a:ext cx="3485515" cy="2306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5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latin typeface="Arial"/>
                <a:cs typeface="Arial"/>
              </a:rPr>
              <a:t>Pyt</a:t>
            </a:r>
            <a:r>
              <a:rPr sz="2200" b="1" spc="65" dirty="0">
                <a:latin typeface="Arial"/>
                <a:cs typeface="Arial"/>
              </a:rPr>
              <a:t>h</a:t>
            </a:r>
            <a:r>
              <a:rPr sz="2200" b="1" spc="85" dirty="0">
                <a:latin typeface="Arial"/>
                <a:cs typeface="Arial"/>
              </a:rPr>
              <a:t>on</a:t>
            </a:r>
            <a:r>
              <a:rPr sz="2200" b="1" spc="-10" dirty="0">
                <a:latin typeface="Heiti SC"/>
                <a:cs typeface="Heiti SC"/>
              </a:rPr>
              <a:t>语言是脚本语言</a:t>
            </a:r>
            <a:endParaRPr sz="22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5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latin typeface="Arial"/>
                <a:cs typeface="Arial"/>
              </a:rPr>
              <a:t>Pytho</a:t>
            </a:r>
            <a:r>
              <a:rPr sz="2200" b="1" spc="75" dirty="0">
                <a:latin typeface="Arial"/>
                <a:cs typeface="Arial"/>
              </a:rPr>
              <a:t>n</a:t>
            </a:r>
            <a:r>
              <a:rPr sz="2200" b="1" spc="-5" dirty="0">
                <a:latin typeface="Heiti SC"/>
                <a:cs typeface="Heiti SC"/>
              </a:rPr>
              <a:t>语言是开源语言</a:t>
            </a:r>
            <a:endParaRPr sz="22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5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latin typeface="Arial"/>
                <a:cs typeface="Arial"/>
              </a:rPr>
              <a:t>Pytho</a:t>
            </a:r>
            <a:r>
              <a:rPr sz="2200" b="1" spc="75" dirty="0">
                <a:latin typeface="Arial"/>
                <a:cs typeface="Arial"/>
              </a:rPr>
              <a:t>n</a:t>
            </a:r>
            <a:r>
              <a:rPr sz="2200" b="1" spc="-5" dirty="0">
                <a:latin typeface="Heiti SC"/>
                <a:cs typeface="Heiti SC"/>
              </a:rPr>
              <a:t>语言是跨平台</a:t>
            </a:r>
            <a:r>
              <a:rPr sz="2200" b="1" dirty="0">
                <a:latin typeface="Heiti SC"/>
                <a:cs typeface="Heiti SC"/>
              </a:rPr>
              <a:t>语</a:t>
            </a:r>
            <a:r>
              <a:rPr sz="2200" b="1" spc="-5" dirty="0">
                <a:latin typeface="Heiti SC"/>
                <a:cs typeface="Heiti SC"/>
              </a:rPr>
              <a:t>言</a:t>
            </a:r>
            <a:endParaRPr sz="22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5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latin typeface="Arial"/>
                <a:cs typeface="Arial"/>
              </a:rPr>
              <a:t>Pyt</a:t>
            </a:r>
            <a:r>
              <a:rPr sz="2200" b="1" spc="65" dirty="0">
                <a:latin typeface="Arial"/>
                <a:cs typeface="Arial"/>
              </a:rPr>
              <a:t>h</a:t>
            </a:r>
            <a:r>
              <a:rPr sz="2200" b="1" spc="85" dirty="0">
                <a:latin typeface="Arial"/>
                <a:cs typeface="Arial"/>
              </a:rPr>
              <a:t>on</a:t>
            </a:r>
            <a:r>
              <a:rPr sz="2200" b="1" spc="-5" dirty="0">
                <a:latin typeface="Heiti SC"/>
                <a:cs typeface="Heiti SC"/>
              </a:rPr>
              <a:t>语言</a:t>
            </a:r>
            <a:r>
              <a:rPr sz="2200" b="1" spc="-15" dirty="0">
                <a:latin typeface="Heiti SC"/>
                <a:cs typeface="Heiti SC"/>
              </a:rPr>
              <a:t>是</a:t>
            </a:r>
            <a:r>
              <a:rPr sz="2200" b="1" spc="-5" dirty="0">
                <a:latin typeface="Heiti SC"/>
                <a:cs typeface="Heiti SC"/>
              </a:rPr>
              <a:t>多模</a:t>
            </a:r>
            <a:r>
              <a:rPr sz="2200" b="1" spc="-15" dirty="0">
                <a:latin typeface="Heiti SC"/>
                <a:cs typeface="Heiti SC"/>
              </a:rPr>
              <a:t>型</a:t>
            </a:r>
            <a:r>
              <a:rPr sz="2200" b="1" dirty="0">
                <a:latin typeface="Heiti SC"/>
                <a:cs typeface="Heiti SC"/>
              </a:rPr>
              <a:t>语</a:t>
            </a:r>
            <a:r>
              <a:rPr sz="2200" b="1" spc="-5" dirty="0">
                <a:latin typeface="Heiti SC"/>
                <a:cs typeface="Heiti SC"/>
              </a:rPr>
              <a:t>言</a:t>
            </a:r>
            <a:endParaRPr sz="22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8030" y="3008053"/>
            <a:ext cx="2781300" cy="1813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2200" b="1" spc="40" dirty="0">
                <a:latin typeface="Arial"/>
                <a:cs typeface="Arial"/>
              </a:rPr>
              <a:t>Gui</a:t>
            </a:r>
            <a:r>
              <a:rPr sz="2200" b="1" spc="55" dirty="0">
                <a:latin typeface="Arial"/>
                <a:cs typeface="Arial"/>
              </a:rPr>
              <a:t>d</a:t>
            </a:r>
            <a:r>
              <a:rPr sz="2200" b="1" spc="95" dirty="0">
                <a:latin typeface="Arial"/>
                <a:cs typeface="Arial"/>
              </a:rPr>
              <a:t>o</a:t>
            </a:r>
            <a:r>
              <a:rPr sz="2200" b="1" spc="45" dirty="0"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v</a:t>
            </a:r>
            <a:r>
              <a:rPr sz="2200" b="1" spc="60" dirty="0">
                <a:latin typeface="Arial"/>
                <a:cs typeface="Arial"/>
              </a:rPr>
              <a:t>an</a:t>
            </a:r>
            <a:r>
              <a:rPr sz="2200" b="1" spc="55" dirty="0">
                <a:latin typeface="Arial"/>
                <a:cs typeface="Arial"/>
              </a:rPr>
              <a:t> </a:t>
            </a:r>
            <a:r>
              <a:rPr sz="2200" b="1" spc="-114" dirty="0">
                <a:latin typeface="Arial"/>
                <a:cs typeface="Arial"/>
              </a:rPr>
              <a:t>R</a:t>
            </a:r>
            <a:r>
              <a:rPr sz="2200" b="1" spc="15" dirty="0">
                <a:latin typeface="Arial"/>
                <a:cs typeface="Arial"/>
              </a:rPr>
              <a:t>ossum</a:t>
            </a:r>
            <a:r>
              <a:rPr sz="2200" b="1" dirty="0">
                <a:latin typeface="Arial"/>
                <a:cs typeface="Arial"/>
              </a:rPr>
              <a:t> </a:t>
            </a:r>
            <a:r>
              <a:rPr sz="2200" b="1" spc="65" dirty="0">
                <a:latin typeface="Arial"/>
                <a:cs typeface="Arial"/>
              </a:rPr>
              <a:t>Pytho</a:t>
            </a:r>
            <a:r>
              <a:rPr sz="2200" b="1" spc="75" dirty="0">
                <a:latin typeface="Arial"/>
                <a:cs typeface="Arial"/>
              </a:rPr>
              <a:t>n</a:t>
            </a:r>
            <a:r>
              <a:rPr sz="2200" b="1" spc="-5" dirty="0">
                <a:latin typeface="Heiti SC"/>
                <a:cs typeface="Heiti SC"/>
              </a:rPr>
              <a:t>语言创立者 </a:t>
            </a:r>
            <a:r>
              <a:rPr sz="2200" b="1" spc="130" dirty="0">
                <a:latin typeface="Arial"/>
                <a:cs typeface="Arial"/>
              </a:rPr>
              <a:t>2002</a:t>
            </a:r>
            <a:r>
              <a:rPr sz="2200" b="1" spc="-5" dirty="0">
                <a:latin typeface="Heiti SC"/>
                <a:cs typeface="Heiti SC"/>
              </a:rPr>
              <a:t>年，</a:t>
            </a:r>
            <a:r>
              <a:rPr sz="2200" b="1" spc="55" dirty="0">
                <a:latin typeface="Arial"/>
                <a:cs typeface="Arial"/>
              </a:rPr>
              <a:t>Pyt</a:t>
            </a:r>
            <a:r>
              <a:rPr sz="2200" b="1" spc="75" dirty="0">
                <a:latin typeface="Arial"/>
                <a:cs typeface="Arial"/>
              </a:rPr>
              <a:t>h</a:t>
            </a:r>
            <a:r>
              <a:rPr sz="2200" b="1" spc="80" dirty="0">
                <a:latin typeface="Arial"/>
                <a:cs typeface="Arial"/>
              </a:rPr>
              <a:t>o</a:t>
            </a:r>
            <a:r>
              <a:rPr sz="2200" b="1" spc="85" dirty="0">
                <a:latin typeface="Arial"/>
                <a:cs typeface="Arial"/>
              </a:rPr>
              <a:t>n</a:t>
            </a:r>
            <a:r>
              <a:rPr sz="2200" b="1" spc="100" dirty="0">
                <a:latin typeface="Arial"/>
                <a:cs typeface="Arial"/>
              </a:rPr>
              <a:t> </a:t>
            </a:r>
            <a:r>
              <a:rPr sz="2200" b="1" spc="130" dirty="0">
                <a:latin typeface="Arial"/>
                <a:cs typeface="Arial"/>
              </a:rPr>
              <a:t>2</a:t>
            </a:r>
            <a:r>
              <a:rPr sz="2200" b="1" spc="10" dirty="0">
                <a:latin typeface="Arial"/>
                <a:cs typeface="Arial"/>
              </a:rPr>
              <a:t>.</a:t>
            </a:r>
            <a:r>
              <a:rPr sz="2200" b="1" spc="60" dirty="0">
                <a:latin typeface="Arial"/>
                <a:cs typeface="Arial"/>
              </a:rPr>
              <a:t>x</a:t>
            </a:r>
            <a:r>
              <a:rPr sz="2200" b="1" spc="30" dirty="0">
                <a:latin typeface="Arial"/>
                <a:cs typeface="Arial"/>
              </a:rPr>
              <a:t> </a:t>
            </a:r>
            <a:r>
              <a:rPr sz="2200" b="1" spc="130" dirty="0">
                <a:latin typeface="Arial"/>
                <a:cs typeface="Arial"/>
              </a:rPr>
              <a:t>2008</a:t>
            </a:r>
            <a:r>
              <a:rPr sz="2200" b="1" spc="-10" dirty="0">
                <a:latin typeface="Heiti SC"/>
                <a:cs typeface="Heiti SC"/>
              </a:rPr>
              <a:t>年，</a:t>
            </a:r>
            <a:r>
              <a:rPr sz="2200" b="1" spc="65" dirty="0">
                <a:latin typeface="Arial"/>
                <a:cs typeface="Arial"/>
              </a:rPr>
              <a:t>Pytho</a:t>
            </a:r>
            <a:r>
              <a:rPr sz="2200" b="1" spc="80" dirty="0">
                <a:latin typeface="Arial"/>
                <a:cs typeface="Arial"/>
              </a:rPr>
              <a:t>n</a:t>
            </a:r>
            <a:r>
              <a:rPr sz="2200" b="1" spc="100" dirty="0">
                <a:latin typeface="Arial"/>
                <a:cs typeface="Arial"/>
              </a:rPr>
              <a:t> </a:t>
            </a:r>
            <a:r>
              <a:rPr sz="2200" b="1" spc="130" dirty="0">
                <a:latin typeface="Arial"/>
                <a:cs typeface="Arial"/>
              </a:rPr>
              <a:t>3</a:t>
            </a:r>
            <a:r>
              <a:rPr sz="2200" b="1" spc="10" dirty="0">
                <a:latin typeface="Arial"/>
                <a:cs typeface="Arial"/>
              </a:rPr>
              <a:t>.</a:t>
            </a:r>
            <a:r>
              <a:rPr sz="2200" b="1" spc="60" dirty="0">
                <a:latin typeface="Arial"/>
                <a:cs typeface="Arial"/>
              </a:rPr>
              <a:t>x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55435" y="316991"/>
            <a:ext cx="2318004" cy="2502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4276" y="416051"/>
            <a:ext cx="4277868" cy="1152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255775"/>
            <a:ext cx="3638086" cy="21583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5660" y="1358321"/>
            <a:ext cx="3678554" cy="358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870" algn="ctr">
              <a:lnSpc>
                <a:spcPct val="100000"/>
              </a:lnSpc>
            </a:pPr>
            <a:r>
              <a:rPr sz="2800" b="1" spc="-5" dirty="0">
                <a:solidFill>
                  <a:srgbClr val="C00000"/>
                </a:solidFill>
                <a:latin typeface="Heiti SC"/>
                <a:cs typeface="Heiti SC"/>
              </a:rPr>
              <a:t>语法简洁</a:t>
            </a:r>
            <a:endParaRPr sz="28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469265" algn="l"/>
              </a:tabLst>
            </a:pPr>
            <a:r>
              <a:rPr sz="2800" spc="-5" dirty="0">
                <a:latin typeface="Arial"/>
                <a:cs typeface="Arial"/>
              </a:rPr>
              <a:t>•	</a:t>
            </a:r>
            <a:r>
              <a:rPr sz="2800" b="1" spc="-145" dirty="0">
                <a:latin typeface="Arial"/>
                <a:cs typeface="Arial"/>
              </a:rPr>
              <a:t>C</a:t>
            </a:r>
            <a:r>
              <a:rPr sz="2800" b="1" spc="-10" dirty="0">
                <a:latin typeface="Heiti SC"/>
                <a:cs typeface="Heiti SC"/>
              </a:rPr>
              <a:t>代码量</a:t>
            </a:r>
            <a:r>
              <a:rPr sz="2800" b="1" spc="-5" dirty="0">
                <a:latin typeface="Heiti SC"/>
                <a:cs typeface="Heiti SC"/>
              </a:rPr>
              <a:t>的</a:t>
            </a:r>
            <a:r>
              <a:rPr sz="2800" b="1" spc="150" dirty="0">
                <a:latin typeface="Arial"/>
                <a:cs typeface="Arial"/>
              </a:rPr>
              <a:t>10%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469265" algn="l"/>
              </a:tabLst>
            </a:pPr>
            <a:r>
              <a:rPr sz="280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z="2800" b="1" spc="-5" dirty="0">
                <a:solidFill>
                  <a:srgbClr val="7E7E7E"/>
                </a:solidFill>
                <a:latin typeface="Heiti SC"/>
                <a:cs typeface="Heiti SC"/>
              </a:rPr>
              <a:t>强制可读性</a:t>
            </a:r>
            <a:endParaRPr sz="28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469265" algn="l"/>
              </a:tabLst>
            </a:pPr>
            <a:r>
              <a:rPr sz="280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z="2800" b="1" spc="-10" dirty="0">
                <a:solidFill>
                  <a:srgbClr val="7E7E7E"/>
                </a:solidFill>
                <a:latin typeface="Heiti SC"/>
                <a:cs typeface="Heiti SC"/>
              </a:rPr>
              <a:t>较少的底层语法元素</a:t>
            </a:r>
            <a:endParaRPr sz="28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469265" algn="l"/>
              </a:tabLst>
            </a:pPr>
            <a:r>
              <a:rPr sz="280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z="2800" b="1" spc="-5" dirty="0">
                <a:solidFill>
                  <a:srgbClr val="7E7E7E"/>
                </a:solidFill>
                <a:latin typeface="Heiti SC"/>
                <a:cs typeface="Heiti SC"/>
              </a:rPr>
              <a:t>多种编程方式</a:t>
            </a:r>
            <a:endParaRPr sz="28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469265" algn="l"/>
              </a:tabLst>
            </a:pPr>
            <a:r>
              <a:rPr sz="280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z="2800" b="1" spc="-5" dirty="0">
                <a:solidFill>
                  <a:srgbClr val="7E7E7E"/>
                </a:solidFill>
                <a:latin typeface="Heiti SC"/>
                <a:cs typeface="Heiti SC"/>
              </a:rPr>
              <a:t>支持中文字符</a:t>
            </a:r>
            <a:endParaRPr sz="280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01339" y="1382267"/>
            <a:ext cx="402590" cy="288290"/>
          </a:xfrm>
          <a:custGeom>
            <a:avLst/>
            <a:gdLst/>
            <a:ahLst/>
            <a:cxnLst/>
            <a:rect l="l" t="t" r="r" b="b"/>
            <a:pathLst>
              <a:path w="402589" h="288289">
                <a:moveTo>
                  <a:pt x="258318" y="0"/>
                </a:moveTo>
                <a:lnTo>
                  <a:pt x="258318" y="72009"/>
                </a:lnTo>
                <a:lnTo>
                  <a:pt x="0" y="72009"/>
                </a:lnTo>
                <a:lnTo>
                  <a:pt x="0" y="216027"/>
                </a:lnTo>
                <a:lnTo>
                  <a:pt x="258318" y="216027"/>
                </a:lnTo>
                <a:lnTo>
                  <a:pt x="258318" y="288036"/>
                </a:lnTo>
                <a:lnTo>
                  <a:pt x="402336" y="144018"/>
                </a:lnTo>
                <a:lnTo>
                  <a:pt x="25831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8905" algn="ctr">
              <a:lnSpc>
                <a:spcPct val="100000"/>
              </a:lnSpc>
            </a:pPr>
            <a:r>
              <a:rPr spc="-5" dirty="0"/>
              <a:t>生态高产</a:t>
            </a:r>
          </a:p>
          <a:p>
            <a:pPr marL="5188585">
              <a:lnSpc>
                <a:spcPct val="100000"/>
              </a:lnSpc>
              <a:spcBef>
                <a:spcPts val="1680"/>
              </a:spcBef>
              <a:tabLst>
                <a:tab pos="5645150" algn="l"/>
              </a:tabLst>
            </a:pPr>
            <a:r>
              <a:rPr b="0" spc="-5" dirty="0">
                <a:solidFill>
                  <a:srgbClr val="000000"/>
                </a:solidFill>
                <a:latin typeface="Arial"/>
                <a:cs typeface="Arial"/>
              </a:rPr>
              <a:t>•	</a:t>
            </a:r>
            <a:r>
              <a:rPr spc="270" dirty="0">
                <a:solidFill>
                  <a:srgbClr val="000000"/>
                </a:solidFill>
                <a:latin typeface="Arial"/>
                <a:cs typeface="Arial"/>
              </a:rPr>
              <a:t>&gt;15</a:t>
            </a:r>
            <a:r>
              <a:rPr spc="-5" dirty="0">
                <a:solidFill>
                  <a:srgbClr val="000000"/>
                </a:solidFill>
              </a:rPr>
              <a:t>万第三方库</a:t>
            </a:r>
          </a:p>
          <a:p>
            <a:pPr marL="5188585">
              <a:lnSpc>
                <a:spcPct val="100000"/>
              </a:lnSpc>
              <a:spcBef>
                <a:spcPts val="1680"/>
              </a:spcBef>
              <a:tabLst>
                <a:tab pos="5645150" algn="l"/>
              </a:tabLst>
            </a:pPr>
            <a:r>
              <a:rPr b="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pc="-5" dirty="0">
                <a:solidFill>
                  <a:srgbClr val="7E7E7E"/>
                </a:solidFill>
              </a:rPr>
              <a:t>快速增长的计算生态</a:t>
            </a:r>
          </a:p>
          <a:p>
            <a:pPr marL="5188585">
              <a:lnSpc>
                <a:spcPct val="100000"/>
              </a:lnSpc>
              <a:spcBef>
                <a:spcPts val="1680"/>
              </a:spcBef>
              <a:tabLst>
                <a:tab pos="5645150" algn="l"/>
              </a:tabLst>
            </a:pPr>
            <a:r>
              <a:rPr b="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pc="-10" dirty="0">
                <a:solidFill>
                  <a:srgbClr val="7E7E7E"/>
                </a:solidFill>
              </a:rPr>
              <a:t>避免重复造轮子</a:t>
            </a:r>
          </a:p>
          <a:p>
            <a:pPr marL="5188585">
              <a:lnSpc>
                <a:spcPct val="100000"/>
              </a:lnSpc>
              <a:spcBef>
                <a:spcPts val="1680"/>
              </a:spcBef>
              <a:tabLst>
                <a:tab pos="5645150" algn="l"/>
              </a:tabLst>
            </a:pPr>
            <a:r>
              <a:rPr b="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pc="-5" dirty="0">
                <a:solidFill>
                  <a:srgbClr val="7E7E7E"/>
                </a:solidFill>
              </a:rPr>
              <a:t>开放共享</a:t>
            </a:r>
          </a:p>
          <a:p>
            <a:pPr marL="5188585">
              <a:lnSpc>
                <a:spcPct val="100000"/>
              </a:lnSpc>
              <a:spcBef>
                <a:spcPts val="1680"/>
              </a:spcBef>
              <a:tabLst>
                <a:tab pos="5645150" algn="l"/>
              </a:tabLst>
            </a:pPr>
            <a:r>
              <a:rPr b="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pc="-5" dirty="0">
                <a:solidFill>
                  <a:srgbClr val="7E7E7E"/>
                </a:solidFill>
              </a:rPr>
              <a:t>跨操作系统平台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89782" y="1133094"/>
            <a:ext cx="2016760" cy="791210"/>
          </a:xfrm>
          <a:prstGeom prst="rect">
            <a:avLst/>
          </a:prstGeom>
          <a:solidFill>
            <a:srgbClr val="FDFDF9"/>
          </a:solidFill>
          <a:ln w="22860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8595">
              <a:lnSpc>
                <a:spcPct val="100000"/>
              </a:lnSpc>
              <a:tabLst>
                <a:tab pos="1181100" algn="l"/>
              </a:tabLst>
            </a:pPr>
            <a:r>
              <a:rPr sz="2800" b="1" spc="135" dirty="0">
                <a:latin typeface="Arial"/>
                <a:cs typeface="Arial"/>
              </a:rPr>
              <a:t>10x	10x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457450" y="304352"/>
            <a:ext cx="428117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75" dirty="0">
                <a:latin typeface="Arial"/>
                <a:cs typeface="Arial"/>
              </a:rPr>
              <a:t>Python</a:t>
            </a:r>
            <a:r>
              <a:rPr spc="-10" dirty="0">
                <a:latin typeface="Arial Unicode MS"/>
                <a:cs typeface="Arial Unicode MS"/>
              </a:rPr>
              <a:t>特点与优势</a:t>
            </a:r>
          </a:p>
        </p:txBody>
      </p:sp>
      <p:sp>
        <p:nvSpPr>
          <p:cNvPr id="10" name="object 10"/>
          <p:cNvSpPr/>
          <p:nvPr/>
        </p:nvSpPr>
        <p:spPr>
          <a:xfrm>
            <a:off x="5760720" y="1382267"/>
            <a:ext cx="402590" cy="288290"/>
          </a:xfrm>
          <a:custGeom>
            <a:avLst/>
            <a:gdLst/>
            <a:ahLst/>
            <a:cxnLst/>
            <a:rect l="l" t="t" r="r" b="b"/>
            <a:pathLst>
              <a:path w="402589" h="288289">
                <a:moveTo>
                  <a:pt x="144017" y="0"/>
                </a:moveTo>
                <a:lnTo>
                  <a:pt x="0" y="144018"/>
                </a:lnTo>
                <a:lnTo>
                  <a:pt x="144017" y="288036"/>
                </a:lnTo>
                <a:lnTo>
                  <a:pt x="144017" y="216027"/>
                </a:lnTo>
                <a:lnTo>
                  <a:pt x="402335" y="216027"/>
                </a:lnTo>
                <a:lnTo>
                  <a:pt x="402335" y="72009"/>
                </a:lnTo>
                <a:lnTo>
                  <a:pt x="144017" y="72009"/>
                </a:lnTo>
                <a:lnTo>
                  <a:pt x="14401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2231" y="102107"/>
            <a:ext cx="8477250" cy="49735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4380" y="370331"/>
            <a:ext cx="7525512" cy="42992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7512" y="4731384"/>
            <a:ext cx="7701280" cy="0"/>
          </a:xfrm>
          <a:custGeom>
            <a:avLst/>
            <a:gdLst/>
            <a:ahLst/>
            <a:cxnLst/>
            <a:rect l="l" t="t" r="r" b="b"/>
            <a:pathLst>
              <a:path w="7701280">
                <a:moveTo>
                  <a:pt x="0" y="0"/>
                </a:moveTo>
                <a:lnTo>
                  <a:pt x="7700771" y="0"/>
                </a:lnTo>
              </a:path>
            </a:pathLst>
          </a:custGeom>
          <a:ln w="520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4029" y="336550"/>
            <a:ext cx="0" cy="4368800"/>
          </a:xfrm>
          <a:custGeom>
            <a:avLst/>
            <a:gdLst/>
            <a:ahLst/>
            <a:cxnLst/>
            <a:rect l="l" t="t" r="r" b="b"/>
            <a:pathLst>
              <a:path h="4368800">
                <a:moveTo>
                  <a:pt x="0" y="0"/>
                </a:moveTo>
                <a:lnTo>
                  <a:pt x="0" y="4368800"/>
                </a:lnTo>
              </a:path>
            </a:pathLst>
          </a:custGeom>
          <a:ln w="53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7512" y="309879"/>
            <a:ext cx="7701280" cy="0"/>
          </a:xfrm>
          <a:custGeom>
            <a:avLst/>
            <a:gdLst/>
            <a:ahLst/>
            <a:cxnLst/>
            <a:rect l="l" t="t" r="r" b="b"/>
            <a:pathLst>
              <a:path w="7701280">
                <a:moveTo>
                  <a:pt x="0" y="0"/>
                </a:moveTo>
                <a:lnTo>
                  <a:pt x="7700771" y="0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41741" y="336550"/>
            <a:ext cx="0" cy="4368800"/>
          </a:xfrm>
          <a:custGeom>
            <a:avLst/>
            <a:gdLst/>
            <a:ahLst/>
            <a:cxnLst/>
            <a:rect l="l" t="t" r="r" b="b"/>
            <a:pathLst>
              <a:path h="4368800">
                <a:moveTo>
                  <a:pt x="0" y="0"/>
                </a:moveTo>
                <a:lnTo>
                  <a:pt x="0" y="4368342"/>
                </a:lnTo>
              </a:path>
            </a:pathLst>
          </a:custGeom>
          <a:ln w="530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8225" y="4678679"/>
            <a:ext cx="7559675" cy="0"/>
          </a:xfrm>
          <a:custGeom>
            <a:avLst/>
            <a:gdLst/>
            <a:ahLst/>
            <a:cxnLst/>
            <a:rect l="l" t="t" r="r" b="b"/>
            <a:pathLst>
              <a:path w="7559675">
                <a:moveTo>
                  <a:pt x="0" y="0"/>
                </a:moveTo>
                <a:lnTo>
                  <a:pt x="7559319" y="0"/>
                </a:lnTo>
              </a:path>
            </a:pathLst>
          </a:custGeom>
          <a:ln w="177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7064" y="372109"/>
            <a:ext cx="0" cy="4297680"/>
          </a:xfrm>
          <a:custGeom>
            <a:avLst/>
            <a:gdLst/>
            <a:ahLst/>
            <a:cxnLst/>
            <a:rect l="l" t="t" r="r" b="b"/>
            <a:pathLst>
              <a:path h="4297680">
                <a:moveTo>
                  <a:pt x="0" y="0"/>
                </a:moveTo>
                <a:lnTo>
                  <a:pt x="0" y="4297680"/>
                </a:lnTo>
              </a:path>
            </a:pathLst>
          </a:custGeom>
          <a:ln w="17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8225" y="363220"/>
            <a:ext cx="7559675" cy="0"/>
          </a:xfrm>
          <a:custGeom>
            <a:avLst/>
            <a:gdLst/>
            <a:ahLst/>
            <a:cxnLst/>
            <a:rect l="l" t="t" r="r" b="b"/>
            <a:pathLst>
              <a:path w="7559675">
                <a:moveTo>
                  <a:pt x="0" y="0"/>
                </a:moveTo>
                <a:lnTo>
                  <a:pt x="7559319" y="0"/>
                </a:lnTo>
              </a:path>
            </a:pathLst>
          </a:custGeom>
          <a:ln w="177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88718" y="371856"/>
            <a:ext cx="0" cy="4297680"/>
          </a:xfrm>
          <a:custGeom>
            <a:avLst/>
            <a:gdLst/>
            <a:ahLst/>
            <a:cxnLst/>
            <a:rect l="l" t="t" r="r" b="b"/>
            <a:pathLst>
              <a:path h="4297680">
                <a:moveTo>
                  <a:pt x="0" y="0"/>
                </a:moveTo>
                <a:lnTo>
                  <a:pt x="0" y="4297680"/>
                </a:lnTo>
              </a:path>
            </a:pathLst>
          </a:custGeom>
          <a:ln w="176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317741" y="4817641"/>
            <a:ext cx="209232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60" dirty="0">
                <a:solidFill>
                  <a:srgbClr val="006FC0"/>
                </a:solidFill>
                <a:latin typeface="Arial"/>
                <a:cs typeface="Arial"/>
              </a:rPr>
              <a:t>Pyth</a:t>
            </a: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000" b="1" spc="7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120" dirty="0">
                <a:solidFill>
                  <a:srgbClr val="006FC0"/>
                </a:solidFill>
                <a:latin typeface="Arial"/>
                <a:cs typeface="Arial"/>
              </a:rPr>
              <a:t>21</a:t>
            </a:r>
            <a:r>
              <a:rPr sz="2000" b="1" dirty="0">
                <a:solidFill>
                  <a:srgbClr val="006FC0"/>
                </a:solidFill>
                <a:latin typeface="Heiti SC"/>
                <a:cs typeface="Heiti SC"/>
              </a:rPr>
              <a:t>行代码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03044" y="1347650"/>
            <a:ext cx="6937375" cy="3349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4710">
              <a:lnSpc>
                <a:spcPct val="100000"/>
              </a:lnSpc>
            </a:pPr>
            <a:r>
              <a:rPr sz="3200" b="1" dirty="0">
                <a:solidFill>
                  <a:srgbClr val="C00000"/>
                </a:solidFill>
                <a:latin typeface="Heiti SC"/>
                <a:cs typeface="Heiti SC"/>
              </a:rPr>
              <a:t>人生苦短，我</a:t>
            </a:r>
            <a:r>
              <a:rPr sz="3200" b="1" spc="5" dirty="0">
                <a:solidFill>
                  <a:srgbClr val="C00000"/>
                </a:solidFill>
                <a:latin typeface="Heiti SC"/>
                <a:cs typeface="Heiti SC"/>
              </a:rPr>
              <a:t>学</a:t>
            </a:r>
            <a:r>
              <a:rPr sz="3200" b="1" spc="105" dirty="0">
                <a:solidFill>
                  <a:srgbClr val="C00000"/>
                </a:solidFill>
                <a:latin typeface="Arial"/>
                <a:cs typeface="Arial"/>
              </a:rPr>
              <a:t>Python</a:t>
            </a:r>
            <a:endParaRPr sz="3200" dirty="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280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245" dirty="0">
                <a:latin typeface="Arial"/>
                <a:cs typeface="Arial"/>
              </a:rPr>
              <a:t>C</a:t>
            </a:r>
            <a:r>
              <a:rPr sz="2400" b="1" spc="100" dirty="0">
                <a:latin typeface="Arial"/>
                <a:cs typeface="Arial"/>
              </a:rPr>
              <a:t>/</a:t>
            </a:r>
            <a:r>
              <a:rPr sz="2400" b="1" spc="245" dirty="0">
                <a:latin typeface="Arial"/>
                <a:cs typeface="Arial"/>
              </a:rPr>
              <a:t>C+</a:t>
            </a:r>
            <a:r>
              <a:rPr sz="2400" b="1" spc="229" dirty="0">
                <a:latin typeface="Arial"/>
                <a:cs typeface="Arial"/>
              </a:rPr>
              <a:t>+</a:t>
            </a: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归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，</a:t>
            </a:r>
            <a:r>
              <a:rPr sz="2400" b="1" spc="-120" dirty="0">
                <a:latin typeface="Arial"/>
                <a:cs typeface="Arial"/>
              </a:rPr>
              <a:t>C</a:t>
            </a:r>
            <a:r>
              <a:rPr sz="2400" b="1" dirty="0">
                <a:latin typeface="Heiti SC"/>
                <a:cs typeface="Heiti SC"/>
              </a:rPr>
              <a:t>归</a:t>
            </a:r>
            <a:r>
              <a:rPr sz="2400" b="1" spc="-120" dirty="0">
                <a:latin typeface="Arial"/>
                <a:cs typeface="Arial"/>
              </a:rPr>
              <a:t>C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229" dirty="0">
                <a:latin typeface="Arial"/>
                <a:cs typeface="Arial"/>
              </a:rPr>
              <a:t>J</a:t>
            </a:r>
            <a:r>
              <a:rPr sz="2400" b="1" spc="50" dirty="0">
                <a:latin typeface="Arial"/>
                <a:cs typeface="Arial"/>
              </a:rPr>
              <a:t>a</a:t>
            </a:r>
            <a:r>
              <a:rPr sz="2400" b="1" spc="10" dirty="0">
                <a:latin typeface="Arial"/>
                <a:cs typeface="Arial"/>
              </a:rPr>
              <a:t>v</a:t>
            </a:r>
            <a:r>
              <a:rPr sz="2400" b="1" spc="50" dirty="0">
                <a:latin typeface="Arial"/>
                <a:cs typeface="Arial"/>
              </a:rPr>
              <a:t>a</a:t>
            </a:r>
            <a:r>
              <a:rPr sz="2400" b="1" dirty="0">
                <a:latin typeface="Heiti SC"/>
                <a:cs typeface="Heiti SC"/>
              </a:rPr>
              <a:t>：针对特定开发和岗位需求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45" dirty="0">
                <a:latin typeface="Arial"/>
                <a:cs typeface="Arial"/>
              </a:rPr>
              <a:t>HTML/</a:t>
            </a:r>
            <a:r>
              <a:rPr sz="2400" b="1" spc="180" dirty="0">
                <a:latin typeface="Arial"/>
                <a:cs typeface="Arial"/>
              </a:rPr>
              <a:t>C</a:t>
            </a:r>
            <a:r>
              <a:rPr sz="2400" b="1" spc="-160" dirty="0">
                <a:latin typeface="Arial"/>
                <a:cs typeface="Arial"/>
              </a:rPr>
              <a:t>S</a:t>
            </a:r>
            <a:r>
              <a:rPr sz="2400" b="1" spc="-170" dirty="0">
                <a:latin typeface="Arial"/>
                <a:cs typeface="Arial"/>
              </a:rPr>
              <a:t>S</a:t>
            </a:r>
            <a:r>
              <a:rPr sz="2400" b="1" spc="25" dirty="0">
                <a:latin typeface="Arial"/>
                <a:cs typeface="Arial"/>
              </a:rPr>
              <a:t>/J</a:t>
            </a:r>
            <a:r>
              <a:rPr sz="2400" b="1" spc="50" dirty="0">
                <a:latin typeface="Arial"/>
                <a:cs typeface="Arial"/>
              </a:rPr>
              <a:t>S</a:t>
            </a:r>
            <a:r>
              <a:rPr sz="2400" b="1" dirty="0">
                <a:latin typeface="Heiti SC"/>
                <a:cs typeface="Heiti SC"/>
              </a:rPr>
              <a:t>：不可替代的前端技术，全栈能力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其他语言：</a:t>
            </a:r>
            <a:r>
              <a:rPr sz="2400" b="1" spc="290" dirty="0">
                <a:latin typeface="Arial"/>
                <a:cs typeface="Arial"/>
              </a:rPr>
              <a:t>R</a:t>
            </a:r>
            <a:r>
              <a:rPr sz="2400" b="1" spc="114" dirty="0">
                <a:latin typeface="Arial"/>
                <a:cs typeface="Arial"/>
              </a:rPr>
              <a:t>/</a:t>
            </a:r>
            <a:r>
              <a:rPr sz="2400" b="1" spc="220" dirty="0">
                <a:latin typeface="Arial"/>
                <a:cs typeface="Arial"/>
              </a:rPr>
              <a:t>Go</a:t>
            </a:r>
            <a:r>
              <a:rPr sz="2400" b="1" spc="90" dirty="0">
                <a:latin typeface="Arial"/>
                <a:cs typeface="Arial"/>
              </a:rPr>
              <a:t>/</a:t>
            </a:r>
            <a:r>
              <a:rPr sz="2400" b="1" spc="465" dirty="0">
                <a:latin typeface="Arial"/>
                <a:cs typeface="Arial"/>
              </a:rPr>
              <a:t>M</a:t>
            </a:r>
            <a:r>
              <a:rPr sz="2400" b="1" spc="120" dirty="0">
                <a:latin typeface="Arial"/>
                <a:cs typeface="Arial"/>
              </a:rPr>
              <a:t>at</a:t>
            </a:r>
            <a:r>
              <a:rPr sz="2400" b="1" spc="65" dirty="0">
                <a:latin typeface="Arial"/>
                <a:cs typeface="Arial"/>
              </a:rPr>
              <a:t>la</a:t>
            </a:r>
            <a:r>
              <a:rPr sz="2400" b="1" spc="10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等，特定领域</a:t>
            </a:r>
            <a:endParaRPr sz="2400" dirty="0">
              <a:latin typeface="Heiti SC"/>
              <a:cs typeface="Heiti S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49957" y="304352"/>
            <a:ext cx="529590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>
                <a:latin typeface="Arial Unicode MS"/>
                <a:cs typeface="Arial Unicode MS"/>
              </a:rPr>
              <a:t>如何看待</a:t>
            </a:r>
            <a:r>
              <a:rPr spc="175" dirty="0">
                <a:latin typeface="Arial"/>
                <a:cs typeface="Arial"/>
              </a:rPr>
              <a:t>Python</a:t>
            </a:r>
            <a:r>
              <a:rPr spc="-10" dirty="0">
                <a:latin typeface="Arial Unicode MS"/>
                <a:cs typeface="Arial Unicode MS"/>
              </a:rPr>
              <a:t>语言？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49957" y="304352"/>
            <a:ext cx="529590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>
                <a:latin typeface="Arial Unicode MS"/>
                <a:cs typeface="Arial Unicode MS"/>
              </a:rPr>
              <a:t>如何看待</a:t>
            </a:r>
            <a:r>
              <a:rPr spc="175" dirty="0">
                <a:latin typeface="Arial"/>
                <a:cs typeface="Arial"/>
              </a:rPr>
              <a:t>Python</a:t>
            </a:r>
            <a:r>
              <a:rPr spc="-10" dirty="0">
                <a:latin typeface="Arial Unicode MS"/>
                <a:cs typeface="Arial Unicode MS"/>
              </a:rPr>
              <a:t>语言？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46657" y="1442395"/>
            <a:ext cx="6253480" cy="290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800" b="1" spc="75" dirty="0">
                <a:solidFill>
                  <a:srgbClr val="006FC0"/>
                </a:solidFill>
                <a:latin typeface="Arial"/>
                <a:cs typeface="Arial"/>
              </a:rPr>
              <a:t>Pyt</a:t>
            </a:r>
            <a:r>
              <a:rPr sz="2800" b="1" spc="8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800" b="1" spc="10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800" b="1" spc="11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是最高产的程</a:t>
            </a: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序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设计</a:t>
            </a: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语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言</a:t>
            </a:r>
            <a:r>
              <a:rPr sz="2800" b="1" spc="10" dirty="0">
                <a:solidFill>
                  <a:srgbClr val="006FC0"/>
                </a:solidFill>
                <a:latin typeface="Heiti SC"/>
                <a:cs typeface="Heiti SC"/>
              </a:rPr>
              <a:t>及</a:t>
            </a:r>
            <a:r>
              <a:rPr sz="2800" b="1" spc="-105" dirty="0">
                <a:solidFill>
                  <a:srgbClr val="006FC0"/>
                </a:solidFill>
                <a:latin typeface="Heiti SC"/>
                <a:cs typeface="Heiti SC"/>
              </a:rPr>
              <a:t>……</a:t>
            </a:r>
            <a:endParaRPr sz="28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22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掌握</a:t>
            </a:r>
            <a:r>
              <a:rPr sz="2400" b="1" dirty="0">
                <a:solidFill>
                  <a:srgbClr val="C00000"/>
                </a:solidFill>
                <a:latin typeface="Heiti SC"/>
                <a:cs typeface="Heiti SC"/>
              </a:rPr>
              <a:t>抽象并求解</a:t>
            </a:r>
            <a:r>
              <a:rPr sz="2400" b="1" dirty="0">
                <a:latin typeface="Heiti SC"/>
                <a:cs typeface="Heiti SC"/>
              </a:rPr>
              <a:t>计算问题综合能力的语言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了解产业界解决</a:t>
            </a:r>
            <a:r>
              <a:rPr sz="2400" b="1" dirty="0">
                <a:solidFill>
                  <a:srgbClr val="C00000"/>
                </a:solidFill>
                <a:latin typeface="Heiti SC"/>
                <a:cs typeface="Heiti SC"/>
              </a:rPr>
              <a:t>复杂计算问</a:t>
            </a:r>
            <a:r>
              <a:rPr sz="2400" b="1" spc="-10" dirty="0">
                <a:solidFill>
                  <a:srgbClr val="C00000"/>
                </a:solidFill>
                <a:latin typeface="Heiti SC"/>
                <a:cs typeface="Heiti SC"/>
              </a:rPr>
              <a:t>题</a:t>
            </a:r>
            <a:r>
              <a:rPr sz="2400" b="1" dirty="0">
                <a:latin typeface="Heiti SC"/>
                <a:cs typeface="Heiti SC"/>
              </a:rPr>
              <a:t>方法的语言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享受利用编程</a:t>
            </a:r>
            <a:r>
              <a:rPr sz="2400" b="1" spc="-5" dirty="0">
                <a:solidFill>
                  <a:srgbClr val="C00000"/>
                </a:solidFill>
                <a:latin typeface="Heiti SC"/>
                <a:cs typeface="Heiti SC"/>
              </a:rPr>
              <a:t>将创新变为实现</a:t>
            </a:r>
            <a:r>
              <a:rPr sz="2400" b="1" dirty="0">
                <a:latin typeface="Heiti SC"/>
                <a:cs typeface="Heiti SC"/>
              </a:rPr>
              <a:t>乐趣的语言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502" y="4188324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404366" y="1541515"/>
            <a:ext cx="6047740" cy="2306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5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缩进、注释、命名、变量、保留字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5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数据类型、字符串、</a:t>
            </a:r>
            <a:r>
              <a:rPr sz="2400" b="1" spc="120" dirty="0">
                <a:latin typeface="Heiti SC"/>
                <a:cs typeface="Heiti SC"/>
              </a:rPr>
              <a:t> </a:t>
            </a:r>
            <a:r>
              <a:rPr sz="2400" b="1" dirty="0">
                <a:latin typeface="Heiti SC"/>
                <a:cs typeface="Heiti SC"/>
              </a:rPr>
              <a:t>整数、浮点数、列表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5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赋值语句、分支语句、函数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5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20" dirty="0">
                <a:latin typeface="Arial"/>
                <a:cs typeface="Arial"/>
              </a:rPr>
              <a:t>input(</a:t>
            </a:r>
            <a:r>
              <a:rPr sz="2400" b="1" spc="80" dirty="0">
                <a:latin typeface="Arial"/>
                <a:cs typeface="Arial"/>
              </a:rPr>
              <a:t>)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130" dirty="0">
                <a:latin typeface="Arial"/>
                <a:cs typeface="Arial"/>
              </a:rPr>
              <a:t>p</a:t>
            </a:r>
            <a:r>
              <a:rPr sz="2400" b="1" spc="85" dirty="0">
                <a:latin typeface="Arial"/>
                <a:cs typeface="Arial"/>
              </a:rPr>
              <a:t>r</a:t>
            </a:r>
            <a:r>
              <a:rPr sz="2400" b="1" spc="120" dirty="0">
                <a:latin typeface="Arial"/>
                <a:cs typeface="Arial"/>
              </a:rPr>
              <a:t>int()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55" dirty="0">
                <a:latin typeface="Arial"/>
                <a:cs typeface="Arial"/>
              </a:rPr>
              <a:t>e</a:t>
            </a:r>
            <a:r>
              <a:rPr sz="2400" b="1" spc="5" dirty="0">
                <a:latin typeface="Arial"/>
                <a:cs typeface="Arial"/>
              </a:rPr>
              <a:t>v</a:t>
            </a:r>
            <a:r>
              <a:rPr sz="2400" b="1" spc="45" dirty="0">
                <a:latin typeface="Arial"/>
                <a:cs typeface="Arial"/>
              </a:rPr>
              <a:t>al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120" dirty="0">
                <a:latin typeface="Heiti SC"/>
                <a:cs typeface="Heiti SC"/>
              </a:rPr>
              <a:t> </a:t>
            </a:r>
            <a:r>
              <a:rPr sz="2400" b="1" spc="130" dirty="0">
                <a:latin typeface="Arial"/>
                <a:cs typeface="Arial"/>
              </a:rPr>
              <a:t>p</a:t>
            </a:r>
            <a:r>
              <a:rPr sz="2400" b="1" spc="85" dirty="0">
                <a:latin typeface="Arial"/>
                <a:cs typeface="Arial"/>
              </a:rPr>
              <a:t>r</a:t>
            </a:r>
            <a:r>
              <a:rPr sz="2400" b="1" spc="120" dirty="0">
                <a:latin typeface="Arial"/>
                <a:cs typeface="Arial"/>
              </a:rPr>
              <a:t>int()</a:t>
            </a:r>
            <a:r>
              <a:rPr sz="2400" b="1" spc="-5" dirty="0">
                <a:latin typeface="Heiti SC"/>
                <a:cs typeface="Heiti SC"/>
              </a:rPr>
              <a:t>格式化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61795">
              <a:lnSpc>
                <a:spcPct val="100000"/>
              </a:lnSpc>
            </a:pPr>
            <a:r>
              <a:rPr sz="3200" spc="140" dirty="0">
                <a:latin typeface="Arial"/>
                <a:cs typeface="Arial"/>
              </a:rPr>
              <a:t>Pytho</a:t>
            </a:r>
            <a:r>
              <a:rPr sz="3200" spc="150" dirty="0">
                <a:latin typeface="Arial"/>
                <a:cs typeface="Arial"/>
              </a:rPr>
              <a:t>n</a:t>
            </a:r>
            <a:r>
              <a:rPr sz="3200" dirty="0">
                <a:latin typeface="Arial Unicode MS"/>
                <a:cs typeface="Arial Unicode MS"/>
              </a:rPr>
              <a:t>基本语法元素</a:t>
            </a:r>
            <a:endParaRPr sz="3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49957" y="317052"/>
            <a:ext cx="529590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5"/>
              </a:lnSpc>
            </a:pPr>
            <a:r>
              <a:rPr spc="-10" dirty="0">
                <a:latin typeface="Arial Unicode MS"/>
                <a:cs typeface="Arial Unicode MS"/>
              </a:rPr>
              <a:t>如何看待</a:t>
            </a:r>
            <a:r>
              <a:rPr spc="175" dirty="0">
                <a:latin typeface="Arial"/>
                <a:cs typeface="Arial"/>
              </a:rPr>
              <a:t>Python</a:t>
            </a:r>
            <a:r>
              <a:rPr spc="-10" dirty="0">
                <a:latin typeface="Arial Unicode MS"/>
                <a:cs typeface="Arial Unicode MS"/>
              </a:rPr>
              <a:t>语言？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82064" y="1234112"/>
            <a:ext cx="6944995" cy="407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b="1" spc="5" dirty="0">
                <a:solidFill>
                  <a:srgbClr val="C00000"/>
                </a:solidFill>
                <a:latin typeface="Heiti SC"/>
                <a:cs typeface="Heiti SC"/>
              </a:rPr>
              <a:t>工具决定思维：关注工</a:t>
            </a:r>
            <a:r>
              <a:rPr sz="3200" b="1" spc="-10" dirty="0">
                <a:solidFill>
                  <a:srgbClr val="C00000"/>
                </a:solidFill>
                <a:latin typeface="Heiti SC"/>
                <a:cs typeface="Heiti SC"/>
              </a:rPr>
              <a:t>具</a:t>
            </a:r>
            <a:r>
              <a:rPr sz="3200" b="1" spc="5" dirty="0">
                <a:solidFill>
                  <a:srgbClr val="C00000"/>
                </a:solidFill>
                <a:latin typeface="Heiti SC"/>
                <a:cs typeface="Heiti SC"/>
              </a:rPr>
              <a:t>变革</a:t>
            </a:r>
            <a:r>
              <a:rPr sz="3200" b="1" spc="-10" dirty="0">
                <a:solidFill>
                  <a:srgbClr val="C00000"/>
                </a:solidFill>
                <a:latin typeface="Heiti SC"/>
                <a:cs typeface="Heiti SC"/>
              </a:rPr>
              <a:t>的</a:t>
            </a:r>
            <a:r>
              <a:rPr sz="3200" b="1" spc="5" dirty="0">
                <a:solidFill>
                  <a:srgbClr val="C00000"/>
                </a:solidFill>
                <a:latin typeface="Heiti SC"/>
                <a:cs typeface="Heiti SC"/>
              </a:rPr>
              <a:t>力量！</a:t>
            </a:r>
            <a:endParaRPr sz="32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31975" y="1708404"/>
            <a:ext cx="6480048" cy="3182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03677" y="2303830"/>
            <a:ext cx="413639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04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超级语言</a:t>
            </a: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的诞生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879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编程语言的种类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1560946"/>
            <a:ext cx="8029575" cy="3020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14935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机器语言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3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一种二进制语言，直接使用二进制代码表达指令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计算机硬</a:t>
            </a:r>
            <a:r>
              <a:rPr sz="2400" b="1" spc="-5" dirty="0">
                <a:latin typeface="Heiti SC"/>
                <a:cs typeface="Heiti SC"/>
              </a:rPr>
              <a:t>件</a:t>
            </a:r>
            <a:r>
              <a:rPr sz="2400" b="1" spc="5" dirty="0">
                <a:latin typeface="Arial"/>
                <a:cs typeface="Arial"/>
              </a:rPr>
              <a:t>(</a:t>
            </a:r>
            <a:r>
              <a:rPr sz="2400" b="1" spc="15" dirty="0">
                <a:latin typeface="Arial"/>
                <a:cs typeface="Arial"/>
              </a:rPr>
              <a:t>C</a:t>
            </a:r>
            <a:r>
              <a:rPr sz="2400" b="1" spc="90" dirty="0">
                <a:latin typeface="Arial"/>
                <a:cs typeface="Arial"/>
              </a:rPr>
              <a:t>PU</a:t>
            </a:r>
            <a:r>
              <a:rPr sz="2400" b="1" spc="35" dirty="0">
                <a:latin typeface="Arial"/>
                <a:cs typeface="Arial"/>
              </a:rPr>
              <a:t>)</a:t>
            </a:r>
            <a:r>
              <a:rPr sz="2400" b="1" dirty="0">
                <a:latin typeface="Heiti SC"/>
                <a:cs typeface="Heiti SC"/>
              </a:rPr>
              <a:t>可以直接执行，与具</a:t>
            </a:r>
            <a:r>
              <a:rPr sz="2400" b="1" spc="5" dirty="0">
                <a:latin typeface="Heiti SC"/>
                <a:cs typeface="Heiti SC"/>
              </a:rPr>
              <a:t>体</a:t>
            </a:r>
            <a:r>
              <a:rPr sz="2400" b="1" spc="-10" dirty="0">
                <a:latin typeface="Arial"/>
                <a:cs typeface="Arial"/>
              </a:rPr>
              <a:t>CPU</a:t>
            </a:r>
            <a:r>
              <a:rPr sz="2400" b="1" dirty="0">
                <a:latin typeface="Heiti SC"/>
                <a:cs typeface="Heiti SC"/>
              </a:rPr>
              <a:t>型号有关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ts val="2365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完成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275" dirty="0">
                <a:latin typeface="Arial"/>
                <a:cs typeface="Arial"/>
              </a:rPr>
              <a:t>2</a:t>
            </a:r>
            <a:r>
              <a:rPr sz="2400" b="1" spc="280" dirty="0">
                <a:latin typeface="Arial"/>
                <a:cs typeface="Arial"/>
              </a:rPr>
              <a:t>+</a:t>
            </a:r>
            <a:r>
              <a:rPr sz="2400" b="1" spc="145" dirty="0">
                <a:latin typeface="Arial"/>
                <a:cs typeface="Arial"/>
              </a:rPr>
              <a:t>3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功能的机器语言</a:t>
            </a:r>
            <a:endParaRPr sz="2400" dirty="0">
              <a:latin typeface="Heiti SC"/>
              <a:cs typeface="Heiti SC"/>
            </a:endParaRPr>
          </a:p>
          <a:p>
            <a:pPr marL="4210685">
              <a:lnSpc>
                <a:spcPts val="3325"/>
              </a:lnSpc>
              <a:tabLst>
                <a:tab pos="6226810" algn="l"/>
              </a:tabLst>
            </a:pPr>
            <a:r>
              <a:rPr sz="3200" b="1" spc="-150" dirty="0">
                <a:solidFill>
                  <a:srgbClr val="006FC0"/>
                </a:solidFill>
                <a:latin typeface="FZLTZHB--B51-0"/>
                <a:cs typeface="FZLTZHB--B51-0"/>
              </a:rPr>
              <a:t>11010010	</a:t>
            </a:r>
            <a:r>
              <a:rPr sz="3200" b="1" spc="-250" dirty="0">
                <a:solidFill>
                  <a:srgbClr val="006FC0"/>
                </a:solidFill>
                <a:latin typeface="FZLTZHB--B51-0"/>
                <a:cs typeface="FZLTZHB--B51-0"/>
              </a:rPr>
              <a:t>00</a:t>
            </a:r>
            <a:r>
              <a:rPr sz="3200" b="1" spc="-215" dirty="0">
                <a:solidFill>
                  <a:srgbClr val="006FC0"/>
                </a:solidFill>
                <a:latin typeface="FZLTZHB--B51-0"/>
                <a:cs typeface="FZLTZHB--B51-0"/>
              </a:rPr>
              <a:t>1</a:t>
            </a:r>
            <a:r>
              <a:rPr sz="3200" b="1" spc="-10" dirty="0">
                <a:solidFill>
                  <a:srgbClr val="006FC0"/>
                </a:solidFill>
                <a:latin typeface="FZLTZHB--B51-0"/>
                <a:cs typeface="FZLTZHB--B51-0"/>
              </a:rPr>
              <a:t>11011</a:t>
            </a:r>
            <a:endParaRPr sz="3200" dirty="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879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编程语言的种类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1560946"/>
            <a:ext cx="7900670" cy="190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汇编语言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一种将二进制代码直接对应助记符的编程语言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汇编语言</a:t>
            </a:r>
            <a:r>
              <a:rPr sz="2400" b="1" spc="-5" dirty="0">
                <a:latin typeface="Heiti SC"/>
                <a:cs typeface="Heiti SC"/>
              </a:rPr>
              <a:t>与</a:t>
            </a:r>
            <a:r>
              <a:rPr sz="2400" b="1" spc="-10" dirty="0">
                <a:latin typeface="Arial"/>
                <a:cs typeface="Arial"/>
              </a:rPr>
              <a:t>CP</a:t>
            </a:r>
            <a:r>
              <a:rPr sz="2400" b="1" spc="-5" dirty="0">
                <a:latin typeface="Arial"/>
                <a:cs typeface="Arial"/>
              </a:rPr>
              <a:t>U</a:t>
            </a:r>
            <a:r>
              <a:rPr sz="2400" b="1" dirty="0">
                <a:latin typeface="Heiti SC"/>
                <a:cs typeface="Heiti SC"/>
              </a:rPr>
              <a:t>型号有关，程序不通用，需要汇编器转换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540" y="3869323"/>
            <a:ext cx="37814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完成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275" dirty="0">
                <a:latin typeface="Arial"/>
                <a:cs typeface="Arial"/>
              </a:rPr>
              <a:t>2</a:t>
            </a:r>
            <a:r>
              <a:rPr sz="2400" b="1" spc="280" dirty="0">
                <a:latin typeface="Arial"/>
                <a:cs typeface="Arial"/>
              </a:rPr>
              <a:t>+</a:t>
            </a:r>
            <a:r>
              <a:rPr sz="2400" b="1" spc="145" dirty="0">
                <a:latin typeface="Arial"/>
                <a:cs typeface="Arial"/>
              </a:rPr>
              <a:t>3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功能的汇编语言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52390" y="4043512"/>
            <a:ext cx="3158490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08050" algn="l"/>
              </a:tabLst>
            </a:pPr>
            <a:r>
              <a:rPr sz="3200" b="1" spc="-360" dirty="0">
                <a:solidFill>
                  <a:srgbClr val="006FC0"/>
                </a:solidFill>
                <a:latin typeface="FZLTZHB--B51-0"/>
                <a:cs typeface="FZLTZHB--B51-0"/>
              </a:rPr>
              <a:t>add	</a:t>
            </a:r>
            <a:r>
              <a:rPr sz="3200" b="1" spc="25" dirty="0">
                <a:solidFill>
                  <a:srgbClr val="006FC0"/>
                </a:solidFill>
                <a:latin typeface="FZLTZHB--B51-0"/>
                <a:cs typeface="FZLTZHB--B51-0"/>
              </a:rPr>
              <a:t>2,3,res</a:t>
            </a:r>
            <a:r>
              <a:rPr sz="3200" b="1" spc="15" dirty="0">
                <a:solidFill>
                  <a:srgbClr val="006FC0"/>
                </a:solidFill>
                <a:latin typeface="FZLTZHB--B51-0"/>
                <a:cs typeface="FZLTZHB--B51-0"/>
              </a:rPr>
              <a:t>u</a:t>
            </a:r>
            <a:r>
              <a:rPr sz="3200" b="1" spc="740" dirty="0">
                <a:solidFill>
                  <a:srgbClr val="006FC0"/>
                </a:solidFill>
                <a:latin typeface="FZLTZHB--B51-0"/>
                <a:cs typeface="FZLTZHB--B51-0"/>
              </a:rPr>
              <a:t>lt</a:t>
            </a:r>
            <a:endParaRPr sz="32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879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编程语言的种类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1560946"/>
            <a:ext cx="6681470" cy="190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4327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高级语言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更接近自然语言，同时更容易描述计算问题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高级语言代码与具体</a:t>
            </a:r>
            <a:r>
              <a:rPr sz="2400" b="1" spc="-10" dirty="0">
                <a:latin typeface="Arial"/>
                <a:cs typeface="Arial"/>
              </a:rPr>
              <a:t>CPU</a:t>
            </a:r>
            <a:r>
              <a:rPr sz="2400" b="1" dirty="0">
                <a:latin typeface="Heiti SC"/>
                <a:cs typeface="Heiti SC"/>
              </a:rPr>
              <a:t>型号无关，编译后运行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540" y="3869323"/>
            <a:ext cx="37814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完成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275" dirty="0">
                <a:latin typeface="Arial"/>
                <a:cs typeface="Arial"/>
              </a:rPr>
              <a:t>2</a:t>
            </a:r>
            <a:r>
              <a:rPr sz="2400" b="1" spc="280" dirty="0">
                <a:latin typeface="Arial"/>
                <a:cs typeface="Arial"/>
              </a:rPr>
              <a:t>+</a:t>
            </a:r>
            <a:r>
              <a:rPr sz="2400" b="1" spc="145" dirty="0">
                <a:latin typeface="Arial"/>
                <a:cs typeface="Arial"/>
              </a:rPr>
              <a:t>3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功能的高级语言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52390" y="4043512"/>
            <a:ext cx="3158490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79880" algn="l"/>
                <a:tab pos="2028189" algn="l"/>
                <a:tab pos="2475865" algn="l"/>
                <a:tab pos="2921635" algn="l"/>
              </a:tabLst>
            </a:pPr>
            <a:r>
              <a:rPr sz="3200" b="1" spc="155" dirty="0">
                <a:solidFill>
                  <a:srgbClr val="006FC0"/>
                </a:solidFill>
                <a:latin typeface="FZLTZHB--B51-0"/>
                <a:cs typeface="FZLTZHB--B51-0"/>
              </a:rPr>
              <a:t>result	</a:t>
            </a:r>
            <a:r>
              <a:rPr sz="3200" b="1" spc="-375" dirty="0">
                <a:solidFill>
                  <a:srgbClr val="006FC0"/>
                </a:solidFill>
                <a:latin typeface="FZLTZHB--B51-0"/>
                <a:cs typeface="FZLTZHB--B51-0"/>
              </a:rPr>
              <a:t>=	</a:t>
            </a:r>
            <a:r>
              <a:rPr sz="3200" b="1" spc="-325" dirty="0">
                <a:solidFill>
                  <a:srgbClr val="006FC0"/>
                </a:solidFill>
                <a:latin typeface="FZLTZHB--B51-0"/>
                <a:cs typeface="FZLTZHB--B51-0"/>
              </a:rPr>
              <a:t>2	</a:t>
            </a:r>
            <a:r>
              <a:rPr sz="3200" b="1" spc="-415" dirty="0">
                <a:solidFill>
                  <a:srgbClr val="006FC0"/>
                </a:solidFill>
                <a:latin typeface="FZLTZHB--B51-0"/>
                <a:cs typeface="FZLTZHB--B51-0"/>
              </a:rPr>
              <a:t>+	</a:t>
            </a:r>
            <a:r>
              <a:rPr sz="3200" b="1" spc="-350" dirty="0">
                <a:solidFill>
                  <a:srgbClr val="006FC0"/>
                </a:solidFill>
                <a:latin typeface="FZLTZHB--B51-0"/>
                <a:cs typeface="FZLTZHB--B51-0"/>
              </a:rPr>
              <a:t>3</a:t>
            </a:r>
            <a:endParaRPr sz="32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079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编程语言种类的发展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92729" y="1657974"/>
            <a:ext cx="54298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粘性整合已有程序，具备庞大计算生态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92729" y="2572755"/>
            <a:ext cx="57670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接近自然语言，编译器，与</a:t>
            </a:r>
            <a:r>
              <a:rPr sz="2400" b="1" spc="-10" dirty="0">
                <a:latin typeface="Arial"/>
                <a:cs typeface="Arial"/>
              </a:rPr>
              <a:t>CPU</a:t>
            </a:r>
            <a:r>
              <a:rPr sz="2400" b="1" dirty="0">
                <a:latin typeface="Heiti SC"/>
                <a:cs typeface="Heiti SC"/>
              </a:rPr>
              <a:t>型号无关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92729" y="3487409"/>
            <a:ext cx="51574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有助记符，汇编器，与</a:t>
            </a:r>
            <a:r>
              <a:rPr sz="2400" b="1" spc="-10" dirty="0">
                <a:latin typeface="Arial"/>
                <a:cs typeface="Arial"/>
              </a:rPr>
              <a:t>CPU</a:t>
            </a:r>
            <a:r>
              <a:rPr sz="2400" b="1" dirty="0">
                <a:latin typeface="Heiti SC"/>
                <a:cs typeface="Heiti SC"/>
              </a:rPr>
              <a:t>型号有关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92729" y="4402114"/>
            <a:ext cx="45491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代码直接执行，与</a:t>
            </a:r>
            <a:r>
              <a:rPr sz="2400" b="1" spc="-10" dirty="0">
                <a:latin typeface="Arial"/>
                <a:cs typeface="Arial"/>
              </a:rPr>
              <a:t>CPU</a:t>
            </a:r>
            <a:r>
              <a:rPr sz="2400" b="1" dirty="0">
                <a:latin typeface="Heiti SC"/>
                <a:cs typeface="Heiti SC"/>
              </a:rPr>
              <a:t>型号有关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1427" y="1657974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C00000"/>
                </a:solidFill>
                <a:latin typeface="Heiti SC"/>
                <a:cs typeface="Heiti SC"/>
              </a:rPr>
              <a:t>超级语言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1427" y="2572755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高级语言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1427" y="3487409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汇编语言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1427" y="4402114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机器语言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879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编程语言的种类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1560946"/>
            <a:ext cx="6953884" cy="190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135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超级语言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具有庞大计算生态，可以很容易利用已有代码功能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编程思维不再是刀耕火种，而是集成开发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540" y="3869323"/>
            <a:ext cx="37814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完成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275" dirty="0">
                <a:latin typeface="Arial"/>
                <a:cs typeface="Arial"/>
              </a:rPr>
              <a:t>2</a:t>
            </a:r>
            <a:r>
              <a:rPr sz="2400" b="1" spc="280" dirty="0">
                <a:latin typeface="Arial"/>
                <a:cs typeface="Arial"/>
              </a:rPr>
              <a:t>+</a:t>
            </a:r>
            <a:r>
              <a:rPr sz="2400" b="1" spc="145" dirty="0">
                <a:latin typeface="Arial"/>
                <a:cs typeface="Arial"/>
              </a:rPr>
              <a:t>3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功能的超级语言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7109" y="4043512"/>
            <a:ext cx="3831590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79880" algn="l"/>
                <a:tab pos="2028189" algn="l"/>
              </a:tabLst>
            </a:pPr>
            <a:r>
              <a:rPr sz="3200" b="1" spc="155" dirty="0">
                <a:solidFill>
                  <a:srgbClr val="006FC0"/>
                </a:solidFill>
                <a:latin typeface="FZLTZHB--B51-0"/>
                <a:cs typeface="FZLTZHB--B51-0"/>
              </a:rPr>
              <a:t>result	</a:t>
            </a:r>
            <a:r>
              <a:rPr sz="3200" b="1" spc="-375" dirty="0">
                <a:solidFill>
                  <a:srgbClr val="006FC0"/>
                </a:solidFill>
                <a:latin typeface="FZLTZHB--B51-0"/>
                <a:cs typeface="FZLTZHB--B51-0"/>
              </a:rPr>
              <a:t>=	</a:t>
            </a:r>
            <a:r>
              <a:rPr sz="3200" b="1" spc="-195" dirty="0">
                <a:solidFill>
                  <a:srgbClr val="006FC0"/>
                </a:solidFill>
                <a:latin typeface="FZLTZHB--B51-0"/>
                <a:cs typeface="FZLTZHB--B51-0"/>
              </a:rPr>
              <a:t>s</a:t>
            </a:r>
            <a:r>
              <a:rPr sz="3200" b="1" spc="-730" dirty="0">
                <a:solidFill>
                  <a:srgbClr val="006FC0"/>
                </a:solidFill>
                <a:latin typeface="FZLTZHB--B51-0"/>
                <a:cs typeface="FZLTZHB--B51-0"/>
              </a:rPr>
              <a:t>u</a:t>
            </a:r>
            <a:r>
              <a:rPr sz="3200" b="1" spc="-1100" dirty="0">
                <a:solidFill>
                  <a:srgbClr val="006FC0"/>
                </a:solidFill>
                <a:latin typeface="FZLTZHB--B51-0"/>
                <a:cs typeface="FZLTZHB--B51-0"/>
              </a:rPr>
              <a:t>m</a:t>
            </a:r>
            <a:r>
              <a:rPr sz="3200" b="1" spc="85" dirty="0">
                <a:solidFill>
                  <a:srgbClr val="006FC0"/>
                </a:solidFill>
                <a:latin typeface="FZLTZHB--B51-0"/>
                <a:cs typeface="FZLTZHB--B51-0"/>
              </a:rPr>
              <a:t>(2</a:t>
            </a:r>
            <a:r>
              <a:rPr sz="3200" b="1" spc="290" dirty="0">
                <a:solidFill>
                  <a:srgbClr val="006FC0"/>
                </a:solidFill>
                <a:latin typeface="FZLTZHB--B51-0"/>
                <a:cs typeface="FZLTZHB--B51-0"/>
              </a:rPr>
              <a:t>,3)</a:t>
            </a:r>
            <a:endParaRPr sz="32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99513" y="2296479"/>
            <a:ext cx="4745355" cy="40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75" dirty="0">
                <a:solidFill>
                  <a:srgbClr val="006FC0"/>
                </a:solidFill>
                <a:latin typeface="Arial"/>
                <a:cs typeface="Arial"/>
              </a:rPr>
              <a:t>Pyt</a:t>
            </a:r>
            <a:r>
              <a:rPr sz="2800" b="1" spc="80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800" b="1" spc="30" dirty="0">
                <a:solidFill>
                  <a:srgbClr val="006FC0"/>
                </a:solidFill>
                <a:latin typeface="Arial"/>
                <a:cs typeface="Arial"/>
              </a:rPr>
              <a:t>on</a:t>
            </a:r>
            <a:r>
              <a:rPr sz="2800" b="1" spc="20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800" b="1" spc="9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006FC0"/>
                </a:solidFill>
                <a:latin typeface="Heiti SC"/>
                <a:cs typeface="Heiti SC"/>
              </a:rPr>
              <a:t>唯一的</a:t>
            </a:r>
            <a:r>
              <a:rPr sz="2800" spc="-15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800" b="1" spc="-10" dirty="0">
                <a:solidFill>
                  <a:srgbClr val="006FC0"/>
                </a:solidFill>
                <a:latin typeface="Heiti SC"/>
                <a:cs typeface="Heiti SC"/>
              </a:rPr>
              <a:t>超级语言</a:t>
            </a:r>
            <a:r>
              <a:rPr sz="2800" spc="-15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！</a:t>
            </a:r>
            <a:endParaRPr sz="28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22957" y="2296479"/>
            <a:ext cx="44989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85" dirty="0">
                <a:solidFill>
                  <a:srgbClr val="006FC0"/>
                </a:solidFill>
                <a:latin typeface="Arial"/>
                <a:cs typeface="Arial"/>
              </a:rPr>
              <a:t>Python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前进的</a:t>
            </a:r>
            <a:r>
              <a:rPr sz="2800" b="1" spc="-15" dirty="0">
                <a:solidFill>
                  <a:srgbClr val="006FC0"/>
                </a:solidFill>
                <a:latin typeface="Heiti SC"/>
                <a:cs typeface="Heiti SC"/>
              </a:rPr>
              <a:t>步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伐不可阻挡</a:t>
            </a:r>
            <a:endParaRPr sz="28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单元小结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502" y="4188324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1964" y="7289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5" h="457834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09292" y="7289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4">
                <a:moveTo>
                  <a:pt x="0" y="457225"/>
                </a:moveTo>
                <a:lnTo>
                  <a:pt x="1627378" y="457225"/>
                </a:lnTo>
                <a:lnTo>
                  <a:pt x="1627378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36670" y="7289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4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64175" y="7289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4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91553" y="7289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4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1964" y="11861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5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09292" y="11861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8" y="457225"/>
                </a:lnTo>
                <a:lnTo>
                  <a:pt x="1627378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36670" y="11861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64175" y="11861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91553" y="11861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1964" y="16433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5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09292" y="16433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8" y="457225"/>
                </a:lnTo>
                <a:lnTo>
                  <a:pt x="1627378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36670" y="16433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64175" y="16433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91553" y="16433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1964" y="21005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5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09292" y="21005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8" y="457225"/>
                </a:lnTo>
                <a:lnTo>
                  <a:pt x="1627378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36670" y="21005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64175" y="21005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91553" y="2100554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1964" y="2557881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5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09292" y="2557881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8" y="457225"/>
                </a:lnTo>
                <a:lnTo>
                  <a:pt x="1627378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36670" y="2557881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64175" y="2557881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91553" y="2557881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1964" y="3015081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5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09292" y="3015081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8" y="457225"/>
                </a:lnTo>
                <a:lnTo>
                  <a:pt x="1627378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36670" y="3015081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64175" y="3015081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91553" y="3015081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1964" y="3472269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5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09292" y="3472269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8" y="457225"/>
                </a:lnTo>
                <a:lnTo>
                  <a:pt x="1627378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36670" y="3472269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464175" y="3472269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91553" y="3472269"/>
            <a:ext cx="1627505" cy="457834"/>
          </a:xfrm>
          <a:custGeom>
            <a:avLst/>
            <a:gdLst/>
            <a:ahLst/>
            <a:cxnLst/>
            <a:rect l="l" t="t" r="r" b="b"/>
            <a:pathLst>
              <a:path w="1627504" h="457835">
                <a:moveTo>
                  <a:pt x="0" y="457225"/>
                </a:moveTo>
                <a:lnTo>
                  <a:pt x="1627377" y="457225"/>
                </a:lnTo>
                <a:lnTo>
                  <a:pt x="1627377" y="0"/>
                </a:lnTo>
                <a:lnTo>
                  <a:pt x="0" y="0"/>
                </a:lnTo>
                <a:lnTo>
                  <a:pt x="0" y="45722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09292" y="722630"/>
            <a:ext cx="0" cy="3213735"/>
          </a:xfrm>
          <a:custGeom>
            <a:avLst/>
            <a:gdLst/>
            <a:ahLst/>
            <a:cxnLst/>
            <a:rect l="l" t="t" r="r" b="b"/>
            <a:pathLst>
              <a:path h="3213735">
                <a:moveTo>
                  <a:pt x="0" y="0"/>
                </a:moveTo>
                <a:lnTo>
                  <a:pt x="0" y="3213214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36670" y="722630"/>
            <a:ext cx="0" cy="3213735"/>
          </a:xfrm>
          <a:custGeom>
            <a:avLst/>
            <a:gdLst/>
            <a:ahLst/>
            <a:cxnLst/>
            <a:rect l="l" t="t" r="r" b="b"/>
            <a:pathLst>
              <a:path h="3213735">
                <a:moveTo>
                  <a:pt x="0" y="0"/>
                </a:moveTo>
                <a:lnTo>
                  <a:pt x="0" y="3213214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64175" y="722630"/>
            <a:ext cx="0" cy="3213735"/>
          </a:xfrm>
          <a:custGeom>
            <a:avLst/>
            <a:gdLst/>
            <a:ahLst/>
            <a:cxnLst/>
            <a:rect l="l" t="t" r="r" b="b"/>
            <a:pathLst>
              <a:path h="3213735">
                <a:moveTo>
                  <a:pt x="0" y="0"/>
                </a:moveTo>
                <a:lnTo>
                  <a:pt x="0" y="3213214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091553" y="722630"/>
            <a:ext cx="0" cy="3213735"/>
          </a:xfrm>
          <a:custGeom>
            <a:avLst/>
            <a:gdLst/>
            <a:ahLst/>
            <a:cxnLst/>
            <a:rect l="l" t="t" r="r" b="b"/>
            <a:pathLst>
              <a:path h="3213735">
                <a:moveTo>
                  <a:pt x="0" y="0"/>
                </a:moveTo>
                <a:lnTo>
                  <a:pt x="0" y="3213214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5614" y="1186180"/>
            <a:ext cx="8150225" cy="0"/>
          </a:xfrm>
          <a:custGeom>
            <a:avLst/>
            <a:gdLst/>
            <a:ahLst/>
            <a:cxnLst/>
            <a:rect l="l" t="t" r="r" b="b"/>
            <a:pathLst>
              <a:path w="8150225">
                <a:moveTo>
                  <a:pt x="0" y="0"/>
                </a:moveTo>
                <a:lnTo>
                  <a:pt x="8149666" y="0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75614" y="1643379"/>
            <a:ext cx="8150225" cy="0"/>
          </a:xfrm>
          <a:custGeom>
            <a:avLst/>
            <a:gdLst/>
            <a:ahLst/>
            <a:cxnLst/>
            <a:rect l="l" t="t" r="r" b="b"/>
            <a:pathLst>
              <a:path w="8150225">
                <a:moveTo>
                  <a:pt x="0" y="0"/>
                </a:moveTo>
                <a:lnTo>
                  <a:pt x="8149666" y="0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75614" y="2100579"/>
            <a:ext cx="8150225" cy="0"/>
          </a:xfrm>
          <a:custGeom>
            <a:avLst/>
            <a:gdLst/>
            <a:ahLst/>
            <a:cxnLst/>
            <a:rect l="l" t="t" r="r" b="b"/>
            <a:pathLst>
              <a:path w="8150225">
                <a:moveTo>
                  <a:pt x="0" y="0"/>
                </a:moveTo>
                <a:lnTo>
                  <a:pt x="8149666" y="0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5614" y="2557779"/>
            <a:ext cx="8150225" cy="0"/>
          </a:xfrm>
          <a:custGeom>
            <a:avLst/>
            <a:gdLst/>
            <a:ahLst/>
            <a:cxnLst/>
            <a:rect l="l" t="t" r="r" b="b"/>
            <a:pathLst>
              <a:path w="8150225">
                <a:moveTo>
                  <a:pt x="0" y="0"/>
                </a:moveTo>
                <a:lnTo>
                  <a:pt x="8149666" y="0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75614" y="3015107"/>
            <a:ext cx="8150225" cy="0"/>
          </a:xfrm>
          <a:custGeom>
            <a:avLst/>
            <a:gdLst/>
            <a:ahLst/>
            <a:cxnLst/>
            <a:rect l="l" t="t" r="r" b="b"/>
            <a:pathLst>
              <a:path w="8150225">
                <a:moveTo>
                  <a:pt x="0" y="0"/>
                </a:moveTo>
                <a:lnTo>
                  <a:pt x="8149666" y="0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75614" y="3472307"/>
            <a:ext cx="8150225" cy="0"/>
          </a:xfrm>
          <a:custGeom>
            <a:avLst/>
            <a:gdLst/>
            <a:ahLst/>
            <a:cxnLst/>
            <a:rect l="l" t="t" r="r" b="b"/>
            <a:pathLst>
              <a:path w="8150225">
                <a:moveTo>
                  <a:pt x="0" y="0"/>
                </a:moveTo>
                <a:lnTo>
                  <a:pt x="8149666" y="0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1964" y="722630"/>
            <a:ext cx="0" cy="3213735"/>
          </a:xfrm>
          <a:custGeom>
            <a:avLst/>
            <a:gdLst/>
            <a:ahLst/>
            <a:cxnLst/>
            <a:rect l="l" t="t" r="r" b="b"/>
            <a:pathLst>
              <a:path h="3213735">
                <a:moveTo>
                  <a:pt x="0" y="0"/>
                </a:moveTo>
                <a:lnTo>
                  <a:pt x="0" y="3213214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8931" y="722630"/>
            <a:ext cx="0" cy="3213735"/>
          </a:xfrm>
          <a:custGeom>
            <a:avLst/>
            <a:gdLst/>
            <a:ahLst/>
            <a:cxnLst/>
            <a:rect l="l" t="t" r="r" b="b"/>
            <a:pathLst>
              <a:path h="3213735">
                <a:moveTo>
                  <a:pt x="0" y="0"/>
                </a:moveTo>
                <a:lnTo>
                  <a:pt x="0" y="3213214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5614" y="728980"/>
            <a:ext cx="8150225" cy="0"/>
          </a:xfrm>
          <a:custGeom>
            <a:avLst/>
            <a:gdLst/>
            <a:ahLst/>
            <a:cxnLst/>
            <a:rect l="l" t="t" r="r" b="b"/>
            <a:pathLst>
              <a:path w="8150225">
                <a:moveTo>
                  <a:pt x="0" y="0"/>
                </a:moveTo>
                <a:lnTo>
                  <a:pt x="8149666" y="0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5614" y="3929494"/>
            <a:ext cx="8150225" cy="0"/>
          </a:xfrm>
          <a:custGeom>
            <a:avLst/>
            <a:gdLst/>
            <a:ahLst/>
            <a:cxnLst/>
            <a:rect l="l" t="t" r="r" b="b"/>
            <a:pathLst>
              <a:path w="8150225">
                <a:moveTo>
                  <a:pt x="0" y="0"/>
                </a:moveTo>
                <a:lnTo>
                  <a:pt x="8149666" y="0"/>
                </a:lnTo>
              </a:path>
            </a:pathLst>
          </a:custGeom>
          <a:ln w="127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60908" y="824049"/>
            <a:ext cx="5283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80" dirty="0">
                <a:latin typeface="FZLTZHB--B51-0"/>
                <a:cs typeface="FZLTZHB--B51-0"/>
              </a:rPr>
              <a:t>and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2288539" y="824049"/>
            <a:ext cx="6972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430" dirty="0">
                <a:latin typeface="FZLTZHB--B51-0"/>
                <a:cs typeface="FZLTZHB--B51-0"/>
              </a:rPr>
              <a:t>el</a:t>
            </a:r>
            <a:r>
              <a:rPr sz="2400" b="1" spc="250" dirty="0">
                <a:latin typeface="FZLTZHB--B51-0"/>
                <a:cs typeface="FZLTZHB--B51-0"/>
              </a:rPr>
              <a:t>i</a:t>
            </a:r>
            <a:r>
              <a:rPr sz="2400" b="1" spc="470" dirty="0">
                <a:latin typeface="FZLTZHB--B51-0"/>
                <a:cs typeface="FZLTZHB--B51-0"/>
              </a:rPr>
              <a:t>f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916171" y="824049"/>
            <a:ext cx="10325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25" dirty="0">
                <a:latin typeface="FZLTZHB--B51-0"/>
                <a:cs typeface="FZLTZHB--B51-0"/>
              </a:rPr>
              <a:t>imp</a:t>
            </a:r>
            <a:r>
              <a:rPr sz="2400" b="1" spc="145" dirty="0">
                <a:latin typeface="FZLTZHB--B51-0"/>
                <a:cs typeface="FZLTZHB--B51-0"/>
              </a:rPr>
              <a:t>ort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543803" y="824049"/>
            <a:ext cx="86486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85" dirty="0">
                <a:solidFill>
                  <a:srgbClr val="FF0000"/>
                </a:solidFill>
                <a:latin typeface="FZLTZHB--B51-0"/>
                <a:cs typeface="FZLTZHB--B51-0"/>
              </a:rPr>
              <a:t>ra</a:t>
            </a:r>
            <a:r>
              <a:rPr sz="2400" b="1" spc="145" dirty="0">
                <a:solidFill>
                  <a:srgbClr val="FF0000"/>
                </a:solidFill>
                <a:latin typeface="FZLTZHB--B51-0"/>
                <a:cs typeface="FZLTZHB--B51-0"/>
              </a:rPr>
              <a:t>i</a:t>
            </a:r>
            <a:r>
              <a:rPr sz="2400" b="1" spc="-210" dirty="0">
                <a:solidFill>
                  <a:srgbClr val="FF0000"/>
                </a:solidFill>
                <a:latin typeface="FZLTZHB--B51-0"/>
                <a:cs typeface="FZLTZHB--B51-0"/>
              </a:rPr>
              <a:t>se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171435" y="824049"/>
            <a:ext cx="10325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40" dirty="0">
                <a:latin typeface="FZLTZHB--B51-0"/>
                <a:cs typeface="FZLTZHB--B51-0"/>
              </a:rPr>
              <a:t>gl</a:t>
            </a:r>
            <a:r>
              <a:rPr sz="2400" b="1" spc="70" dirty="0">
                <a:latin typeface="FZLTZHB--B51-0"/>
                <a:cs typeface="FZLTZHB--B51-0"/>
              </a:rPr>
              <a:t>o</a:t>
            </a:r>
            <a:r>
              <a:rPr sz="2400" b="1" spc="45" dirty="0">
                <a:latin typeface="FZLTZHB--B51-0"/>
                <a:cs typeface="FZLTZHB--B51-0"/>
              </a:rPr>
              <a:t>bal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60908" y="1281249"/>
            <a:ext cx="3606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04" dirty="0">
                <a:latin typeface="FZLTZHB--B51-0"/>
                <a:cs typeface="FZLTZHB--B51-0"/>
              </a:rPr>
              <a:t>as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288539" y="1281249"/>
            <a:ext cx="6972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80" dirty="0">
                <a:latin typeface="FZLTZHB--B51-0"/>
                <a:cs typeface="FZLTZHB--B51-0"/>
              </a:rPr>
              <a:t>el</a:t>
            </a:r>
            <a:r>
              <a:rPr sz="2400" b="1" spc="114" dirty="0">
                <a:latin typeface="FZLTZHB--B51-0"/>
                <a:cs typeface="FZLTZHB--B51-0"/>
              </a:rPr>
              <a:t>s</a:t>
            </a:r>
            <a:r>
              <a:rPr sz="2400" b="1" spc="-275" dirty="0">
                <a:latin typeface="FZLTZHB--B51-0"/>
                <a:cs typeface="FZLTZHB--B51-0"/>
              </a:rPr>
              <a:t>e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916171" y="1281249"/>
            <a:ext cx="3606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95" dirty="0">
                <a:latin typeface="FZLTZHB--B51-0"/>
                <a:cs typeface="FZLTZHB--B51-0"/>
              </a:rPr>
              <a:t>in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543803" y="1281249"/>
            <a:ext cx="10325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60" dirty="0">
                <a:latin typeface="FZLTZHB--B51-0"/>
                <a:cs typeface="FZLTZHB--B51-0"/>
              </a:rPr>
              <a:t>re</a:t>
            </a:r>
            <a:r>
              <a:rPr sz="2400" b="1" spc="120" dirty="0">
                <a:latin typeface="FZLTZHB--B51-0"/>
                <a:cs typeface="FZLTZHB--B51-0"/>
              </a:rPr>
              <a:t>t</a:t>
            </a:r>
            <a:r>
              <a:rPr sz="2400" b="1" spc="-100" dirty="0">
                <a:latin typeface="FZLTZHB--B51-0"/>
                <a:cs typeface="FZLTZHB--B51-0"/>
              </a:rPr>
              <a:t>urn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171435" y="1281249"/>
            <a:ext cx="13690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85" dirty="0">
                <a:solidFill>
                  <a:srgbClr val="FF0000"/>
                </a:solidFill>
                <a:latin typeface="FZLTZHB--B51-0"/>
                <a:cs typeface="FZLTZHB--B51-0"/>
              </a:rPr>
              <a:t>no</a:t>
            </a:r>
            <a:r>
              <a:rPr sz="2400" b="1" spc="-280" dirty="0">
                <a:solidFill>
                  <a:srgbClr val="FF0000"/>
                </a:solidFill>
                <a:latin typeface="FZLTZHB--B51-0"/>
                <a:cs typeface="FZLTZHB--B51-0"/>
              </a:rPr>
              <a:t>n</a:t>
            </a:r>
            <a:r>
              <a:rPr sz="2400" b="1" spc="65" dirty="0">
                <a:solidFill>
                  <a:srgbClr val="FF0000"/>
                </a:solidFill>
                <a:latin typeface="FZLTZHB--B51-0"/>
                <a:cs typeface="FZLTZHB--B51-0"/>
              </a:rPr>
              <a:t>lo</a:t>
            </a:r>
            <a:r>
              <a:rPr sz="2400" b="1" spc="100" dirty="0">
                <a:solidFill>
                  <a:srgbClr val="FF0000"/>
                </a:solidFill>
                <a:latin typeface="FZLTZHB--B51-0"/>
                <a:cs typeface="FZLTZHB--B51-0"/>
              </a:rPr>
              <a:t>c</a:t>
            </a:r>
            <a:r>
              <a:rPr sz="2400" b="1" spc="210" dirty="0">
                <a:solidFill>
                  <a:srgbClr val="FF0000"/>
                </a:solidFill>
                <a:latin typeface="FZLTZHB--B51-0"/>
                <a:cs typeface="FZLTZHB--B51-0"/>
              </a:rPr>
              <a:t>al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60908" y="1738830"/>
            <a:ext cx="10325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90" dirty="0">
                <a:solidFill>
                  <a:srgbClr val="FF0000"/>
                </a:solidFill>
                <a:latin typeface="FZLTZHB--B51-0"/>
                <a:cs typeface="FZLTZHB--B51-0"/>
              </a:rPr>
              <a:t>as</a:t>
            </a:r>
            <a:r>
              <a:rPr sz="2400" b="1" spc="-170" dirty="0">
                <a:solidFill>
                  <a:srgbClr val="FF0000"/>
                </a:solidFill>
                <a:latin typeface="FZLTZHB--B51-0"/>
                <a:cs typeface="FZLTZHB--B51-0"/>
              </a:rPr>
              <a:t>s</a:t>
            </a:r>
            <a:r>
              <a:rPr sz="2400" b="1" spc="140" dirty="0">
                <a:solidFill>
                  <a:srgbClr val="FF0000"/>
                </a:solidFill>
                <a:latin typeface="FZLTZHB--B51-0"/>
                <a:cs typeface="FZLTZHB--B51-0"/>
              </a:rPr>
              <a:t>ert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288539" y="1738830"/>
            <a:ext cx="10325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20" dirty="0">
                <a:latin typeface="FZLTZHB--B51-0"/>
                <a:cs typeface="FZLTZHB--B51-0"/>
              </a:rPr>
              <a:t>ex</a:t>
            </a:r>
            <a:r>
              <a:rPr sz="2400" b="1" spc="-210" dirty="0">
                <a:latin typeface="FZLTZHB--B51-0"/>
                <a:cs typeface="FZLTZHB--B51-0"/>
              </a:rPr>
              <a:t>c</a:t>
            </a:r>
            <a:r>
              <a:rPr sz="2400" b="1" spc="-50" dirty="0">
                <a:latin typeface="FZLTZHB--B51-0"/>
                <a:cs typeface="FZLTZHB--B51-0"/>
              </a:rPr>
              <a:t>ept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916171" y="1738830"/>
            <a:ext cx="3606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70" dirty="0">
                <a:solidFill>
                  <a:srgbClr val="FF0000"/>
                </a:solidFill>
                <a:latin typeface="FZLTZHB--B51-0"/>
                <a:cs typeface="FZLTZHB--B51-0"/>
              </a:rPr>
              <a:t>is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543803" y="1738830"/>
            <a:ext cx="5283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90" dirty="0">
                <a:latin typeface="FZLTZHB--B51-0"/>
                <a:cs typeface="FZLTZHB--B51-0"/>
              </a:rPr>
              <a:t>try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171435" y="1738830"/>
            <a:ext cx="6972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35" dirty="0">
                <a:latin typeface="FZLTZHB--B51-0"/>
                <a:cs typeface="FZLTZHB--B51-0"/>
              </a:rPr>
              <a:t>Tr</a:t>
            </a:r>
            <a:r>
              <a:rPr sz="2400" b="1" spc="-145" dirty="0">
                <a:latin typeface="FZLTZHB--B51-0"/>
                <a:cs typeface="FZLTZHB--B51-0"/>
              </a:rPr>
              <a:t>u</a:t>
            </a:r>
            <a:r>
              <a:rPr sz="2400" b="1" spc="-275" dirty="0">
                <a:latin typeface="FZLTZHB--B51-0"/>
                <a:cs typeface="FZLTZHB--B51-0"/>
              </a:rPr>
              <a:t>e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60908" y="2196030"/>
            <a:ext cx="86486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85" dirty="0">
                <a:latin typeface="FZLTZHB--B51-0"/>
                <a:cs typeface="FZLTZHB--B51-0"/>
              </a:rPr>
              <a:t>br</a:t>
            </a:r>
            <a:r>
              <a:rPr sz="2400" b="1" spc="-95" dirty="0">
                <a:latin typeface="FZLTZHB--B51-0"/>
                <a:cs typeface="FZLTZHB--B51-0"/>
              </a:rPr>
              <a:t>e</a:t>
            </a:r>
            <a:r>
              <a:rPr sz="2400" b="1" spc="-240" dirty="0">
                <a:latin typeface="FZLTZHB--B51-0"/>
                <a:cs typeface="FZLTZHB--B51-0"/>
              </a:rPr>
              <a:t>ak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288539" y="2196030"/>
            <a:ext cx="12014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04" dirty="0">
                <a:latin typeface="FZLTZHB--B51-0"/>
                <a:cs typeface="FZLTZHB--B51-0"/>
              </a:rPr>
              <a:t>fi</a:t>
            </a:r>
            <a:r>
              <a:rPr sz="2400" b="1" spc="465" dirty="0">
                <a:latin typeface="FZLTZHB--B51-0"/>
                <a:cs typeface="FZLTZHB--B51-0"/>
              </a:rPr>
              <a:t>n</a:t>
            </a:r>
            <a:r>
              <a:rPr sz="2400" b="1" spc="434" dirty="0">
                <a:latin typeface="FZLTZHB--B51-0"/>
                <a:cs typeface="FZLTZHB--B51-0"/>
              </a:rPr>
              <a:t>al</a:t>
            </a:r>
            <a:r>
              <a:rPr sz="2400" b="1" spc="250" dirty="0">
                <a:latin typeface="FZLTZHB--B51-0"/>
                <a:cs typeface="FZLTZHB--B51-0"/>
              </a:rPr>
              <a:t>l</a:t>
            </a:r>
            <a:r>
              <a:rPr sz="2400" b="1" spc="-135" dirty="0">
                <a:latin typeface="FZLTZHB--B51-0"/>
                <a:cs typeface="FZLTZHB--B51-0"/>
              </a:rPr>
              <a:t>y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916171" y="2196030"/>
            <a:ext cx="10325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60" dirty="0">
                <a:latin typeface="FZLTZHB--B51-0"/>
                <a:cs typeface="FZLTZHB--B51-0"/>
              </a:rPr>
              <a:t>la</a:t>
            </a:r>
            <a:r>
              <a:rPr sz="2400" b="1" spc="-335" dirty="0">
                <a:latin typeface="FZLTZHB--B51-0"/>
                <a:cs typeface="FZLTZHB--B51-0"/>
              </a:rPr>
              <a:t>m</a:t>
            </a:r>
            <a:r>
              <a:rPr sz="2400" b="1" spc="-275" dirty="0">
                <a:latin typeface="FZLTZHB--B51-0"/>
                <a:cs typeface="FZLTZHB--B51-0"/>
              </a:rPr>
              <a:t>bda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543803" y="2196030"/>
            <a:ext cx="86486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90" dirty="0">
                <a:latin typeface="FZLTZHB--B51-0"/>
                <a:cs typeface="FZLTZHB--B51-0"/>
              </a:rPr>
              <a:t>wh</a:t>
            </a:r>
            <a:r>
              <a:rPr sz="2400" b="1" spc="-55" dirty="0">
                <a:latin typeface="FZLTZHB--B51-0"/>
                <a:cs typeface="FZLTZHB--B51-0"/>
              </a:rPr>
              <a:t>i</a:t>
            </a:r>
            <a:r>
              <a:rPr sz="2400" b="1" spc="204" dirty="0">
                <a:latin typeface="FZLTZHB--B51-0"/>
                <a:cs typeface="FZLTZHB--B51-0"/>
              </a:rPr>
              <a:t>le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171435" y="2196030"/>
            <a:ext cx="86486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5" dirty="0">
                <a:latin typeface="FZLTZHB--B51-0"/>
                <a:cs typeface="FZLTZHB--B51-0"/>
              </a:rPr>
              <a:t>Fa</a:t>
            </a:r>
            <a:r>
              <a:rPr sz="2400" b="1" spc="20" dirty="0">
                <a:latin typeface="FZLTZHB--B51-0"/>
                <a:cs typeface="FZLTZHB--B51-0"/>
              </a:rPr>
              <a:t>l</a:t>
            </a:r>
            <a:r>
              <a:rPr sz="2400" b="1" spc="-210" dirty="0">
                <a:latin typeface="FZLTZHB--B51-0"/>
                <a:cs typeface="FZLTZHB--B51-0"/>
              </a:rPr>
              <a:t>se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60908" y="2653484"/>
            <a:ext cx="86486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65" dirty="0">
                <a:solidFill>
                  <a:srgbClr val="FF0000"/>
                </a:solidFill>
                <a:latin typeface="FZLTZHB--B51-0"/>
                <a:cs typeface="FZLTZHB--B51-0"/>
              </a:rPr>
              <a:t>cl</a:t>
            </a:r>
            <a:r>
              <a:rPr sz="2400" b="1" spc="100" dirty="0">
                <a:solidFill>
                  <a:srgbClr val="FF0000"/>
                </a:solidFill>
                <a:latin typeface="FZLTZHB--B51-0"/>
                <a:cs typeface="FZLTZHB--B51-0"/>
              </a:rPr>
              <a:t>a</a:t>
            </a:r>
            <a:r>
              <a:rPr sz="2400" b="1" spc="-145" dirty="0">
                <a:solidFill>
                  <a:srgbClr val="FF0000"/>
                </a:solidFill>
                <a:latin typeface="FZLTZHB--B51-0"/>
                <a:cs typeface="FZLTZHB--B51-0"/>
              </a:rPr>
              <a:t>ss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288539" y="2653484"/>
            <a:ext cx="5283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65" dirty="0">
                <a:latin typeface="FZLTZHB--B51-0"/>
                <a:cs typeface="FZLTZHB--B51-0"/>
              </a:rPr>
              <a:t>for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916171" y="2653484"/>
            <a:ext cx="5283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0" dirty="0">
                <a:latin typeface="FZLTZHB--B51-0"/>
                <a:cs typeface="FZLTZHB--B51-0"/>
              </a:rPr>
              <a:t>not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543803" y="2653484"/>
            <a:ext cx="6972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00" dirty="0">
                <a:solidFill>
                  <a:srgbClr val="FF0000"/>
                </a:solidFill>
                <a:latin typeface="FZLTZHB--B51-0"/>
                <a:cs typeface="FZLTZHB--B51-0"/>
              </a:rPr>
              <a:t>wi</a:t>
            </a:r>
            <a:r>
              <a:rPr sz="2400" b="1" spc="70" dirty="0">
                <a:solidFill>
                  <a:srgbClr val="FF0000"/>
                </a:solidFill>
                <a:latin typeface="FZLTZHB--B51-0"/>
                <a:cs typeface="FZLTZHB--B51-0"/>
              </a:rPr>
              <a:t>t</a:t>
            </a:r>
            <a:r>
              <a:rPr sz="2400" b="1" spc="-285" dirty="0">
                <a:solidFill>
                  <a:srgbClr val="FF0000"/>
                </a:solidFill>
                <a:latin typeface="FZLTZHB--B51-0"/>
                <a:cs typeface="FZLTZHB--B51-0"/>
              </a:rPr>
              <a:t>h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171435" y="2653484"/>
            <a:ext cx="6972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450" dirty="0">
                <a:latin typeface="FZLTZHB--B51-0"/>
                <a:cs typeface="FZLTZHB--B51-0"/>
              </a:rPr>
              <a:t>No</a:t>
            </a:r>
            <a:r>
              <a:rPr sz="2400" b="1" spc="-390" dirty="0">
                <a:latin typeface="FZLTZHB--B51-0"/>
                <a:cs typeface="FZLTZHB--B51-0"/>
              </a:rPr>
              <a:t>n</a:t>
            </a:r>
            <a:r>
              <a:rPr sz="2400" b="1" spc="-275" dirty="0">
                <a:latin typeface="FZLTZHB--B51-0"/>
                <a:cs typeface="FZLTZHB--B51-0"/>
              </a:rPr>
              <a:t>e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60908" y="3110684"/>
            <a:ext cx="13690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50" dirty="0">
                <a:latin typeface="FZLTZHB--B51-0"/>
                <a:cs typeface="FZLTZHB--B51-0"/>
              </a:rPr>
              <a:t>con</a:t>
            </a:r>
            <a:r>
              <a:rPr sz="2400" b="1" spc="195" dirty="0">
                <a:latin typeface="FZLTZHB--B51-0"/>
                <a:cs typeface="FZLTZHB--B51-0"/>
              </a:rPr>
              <a:t>ti</a:t>
            </a:r>
            <a:r>
              <a:rPr sz="2400" b="1" spc="425" dirty="0">
                <a:latin typeface="FZLTZHB--B51-0"/>
                <a:cs typeface="FZLTZHB--B51-0"/>
              </a:rPr>
              <a:t>n</a:t>
            </a:r>
            <a:r>
              <a:rPr sz="2400" b="1" spc="-280" dirty="0">
                <a:latin typeface="FZLTZHB--B51-0"/>
                <a:cs typeface="FZLTZHB--B51-0"/>
              </a:rPr>
              <a:t>ue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288539" y="3110684"/>
            <a:ext cx="6972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35" dirty="0">
                <a:latin typeface="FZLTZHB--B51-0"/>
                <a:cs typeface="FZLTZHB--B51-0"/>
              </a:rPr>
              <a:t>fr</a:t>
            </a:r>
            <a:r>
              <a:rPr sz="2400" b="1" spc="235" dirty="0">
                <a:latin typeface="FZLTZHB--B51-0"/>
                <a:cs typeface="FZLTZHB--B51-0"/>
              </a:rPr>
              <a:t>o</a:t>
            </a:r>
            <a:r>
              <a:rPr sz="2400" b="1" spc="-1085" dirty="0">
                <a:latin typeface="FZLTZHB--B51-0"/>
                <a:cs typeface="FZLTZHB--B51-0"/>
              </a:rPr>
              <a:t>m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916171" y="3110684"/>
            <a:ext cx="3606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0" dirty="0">
                <a:latin typeface="FZLTZHB--B51-0"/>
                <a:cs typeface="FZLTZHB--B51-0"/>
              </a:rPr>
              <a:t>or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543803" y="3110684"/>
            <a:ext cx="86486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80" dirty="0">
                <a:solidFill>
                  <a:srgbClr val="FF0000"/>
                </a:solidFill>
                <a:latin typeface="FZLTZHB--B51-0"/>
                <a:cs typeface="FZLTZHB--B51-0"/>
              </a:rPr>
              <a:t>yi</a:t>
            </a:r>
            <a:r>
              <a:rPr sz="2400" b="1" spc="125" dirty="0">
                <a:solidFill>
                  <a:srgbClr val="FF0000"/>
                </a:solidFill>
                <a:latin typeface="FZLTZHB--B51-0"/>
                <a:cs typeface="FZLTZHB--B51-0"/>
              </a:rPr>
              <a:t>e</a:t>
            </a:r>
            <a:r>
              <a:rPr sz="2400" b="1" spc="204" dirty="0">
                <a:solidFill>
                  <a:srgbClr val="FF0000"/>
                </a:solidFill>
                <a:latin typeface="FZLTZHB--B51-0"/>
                <a:cs typeface="FZLTZHB--B51-0"/>
              </a:rPr>
              <a:t>ld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171435" y="3110684"/>
            <a:ext cx="86486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85" dirty="0">
                <a:solidFill>
                  <a:srgbClr val="FF0000"/>
                </a:solidFill>
                <a:latin typeface="FZLTZHB--B51-0"/>
                <a:cs typeface="FZLTZHB--B51-0"/>
              </a:rPr>
              <a:t>as</a:t>
            </a:r>
            <a:r>
              <a:rPr sz="2400" b="1" spc="-165" dirty="0">
                <a:solidFill>
                  <a:srgbClr val="FF0000"/>
                </a:solidFill>
                <a:latin typeface="FZLTZHB--B51-0"/>
                <a:cs typeface="FZLTZHB--B51-0"/>
              </a:rPr>
              <a:t>y</a:t>
            </a:r>
            <a:r>
              <a:rPr sz="2400" b="1" spc="-250" dirty="0">
                <a:solidFill>
                  <a:srgbClr val="FF0000"/>
                </a:solidFill>
                <a:latin typeface="FZLTZHB--B51-0"/>
                <a:cs typeface="FZLTZHB--B51-0"/>
              </a:rPr>
              <a:t>nc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60908" y="3568138"/>
            <a:ext cx="5283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5" dirty="0">
                <a:latin typeface="FZLTZHB--B51-0"/>
                <a:cs typeface="FZLTZHB--B51-0"/>
              </a:rPr>
              <a:t>def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288539" y="3568138"/>
            <a:ext cx="3606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580" dirty="0">
                <a:latin typeface="FZLTZHB--B51-0"/>
                <a:cs typeface="FZLTZHB--B51-0"/>
              </a:rPr>
              <a:t>if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916171" y="3568138"/>
            <a:ext cx="6972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40" dirty="0">
                <a:latin typeface="FZLTZHB--B51-0"/>
                <a:cs typeface="FZLTZHB--B51-0"/>
              </a:rPr>
              <a:t>pa</a:t>
            </a:r>
            <a:r>
              <a:rPr sz="2400" b="1" spc="-210" dirty="0">
                <a:latin typeface="FZLTZHB--B51-0"/>
                <a:cs typeface="FZLTZHB--B51-0"/>
              </a:rPr>
              <a:t>s</a:t>
            </a:r>
            <a:r>
              <a:rPr sz="2400" b="1" spc="-145" dirty="0">
                <a:latin typeface="FZLTZHB--B51-0"/>
                <a:cs typeface="FZLTZHB--B51-0"/>
              </a:rPr>
              <a:t>s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5543803" y="3568138"/>
            <a:ext cx="5283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45" dirty="0">
                <a:latin typeface="FZLTZHB--B51-0"/>
                <a:cs typeface="FZLTZHB--B51-0"/>
              </a:rPr>
              <a:t>del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171435" y="3568138"/>
            <a:ext cx="86486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484" dirty="0">
                <a:solidFill>
                  <a:srgbClr val="FF0000"/>
                </a:solidFill>
                <a:latin typeface="FZLTZHB--B51-0"/>
                <a:cs typeface="FZLTZHB--B51-0"/>
              </a:rPr>
              <a:t>aw</a:t>
            </a:r>
            <a:r>
              <a:rPr sz="2400" b="1" spc="-400" dirty="0">
                <a:solidFill>
                  <a:srgbClr val="FF0000"/>
                </a:solidFill>
                <a:latin typeface="FZLTZHB--B51-0"/>
                <a:cs typeface="FZLTZHB--B51-0"/>
              </a:rPr>
              <a:t>a</a:t>
            </a:r>
            <a:r>
              <a:rPr sz="2400" b="1" spc="555" dirty="0">
                <a:solidFill>
                  <a:srgbClr val="FF0000"/>
                </a:solidFill>
                <a:latin typeface="FZLTZHB--B51-0"/>
                <a:cs typeface="FZLTZHB--B51-0"/>
              </a:rPr>
              <a:t>it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1626870" y="4179695"/>
            <a:ext cx="7893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7EDE"/>
                </a:solidFill>
                <a:latin typeface="Heiti SC"/>
                <a:cs typeface="Heiti SC"/>
              </a:rPr>
              <a:t>保留字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3843654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深入理</a:t>
            </a:r>
            <a:r>
              <a:rPr sz="3200" spc="5" dirty="0">
                <a:latin typeface="Arial Unicode MS"/>
                <a:cs typeface="Arial Unicode MS"/>
              </a:rPr>
              <a:t>解</a:t>
            </a:r>
            <a:r>
              <a:rPr sz="3200" spc="100" dirty="0">
                <a:latin typeface="Arial"/>
                <a:cs typeface="Arial"/>
              </a:rPr>
              <a:t>Pyth</a:t>
            </a:r>
            <a:r>
              <a:rPr sz="3200" spc="225" dirty="0">
                <a:latin typeface="Arial"/>
                <a:cs typeface="Arial"/>
              </a:rPr>
              <a:t>o</a:t>
            </a:r>
            <a:r>
              <a:rPr sz="3200" spc="229" dirty="0">
                <a:latin typeface="Arial"/>
                <a:cs typeface="Arial"/>
              </a:rPr>
              <a:t>n</a:t>
            </a:r>
            <a:r>
              <a:rPr sz="3200" dirty="0">
                <a:latin typeface="Arial Unicode MS"/>
                <a:cs typeface="Arial Unicode MS"/>
              </a:rPr>
              <a:t>语言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2669" y="1670226"/>
            <a:ext cx="5628005" cy="212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计算机系统结构时代到</a:t>
            </a:r>
            <a:r>
              <a:rPr sz="2000" b="1" spc="-15" dirty="0">
                <a:latin typeface="Heiti SC"/>
                <a:cs typeface="Heiti SC"/>
              </a:rPr>
              <a:t>人</a:t>
            </a:r>
            <a:r>
              <a:rPr sz="2000" b="1" dirty="0">
                <a:latin typeface="Heiti SC"/>
                <a:cs typeface="Heiti SC"/>
              </a:rPr>
              <a:t>工智</a:t>
            </a:r>
            <a:r>
              <a:rPr sz="2000" b="1" spc="-15" dirty="0">
                <a:latin typeface="Heiti SC"/>
                <a:cs typeface="Heiti SC"/>
              </a:rPr>
              <a:t>能</a:t>
            </a:r>
            <a:r>
              <a:rPr sz="2000" b="1" dirty="0">
                <a:latin typeface="Heiti SC"/>
                <a:cs typeface="Heiti SC"/>
              </a:rPr>
              <a:t>时代</a:t>
            </a:r>
            <a:r>
              <a:rPr sz="2000" b="1" spc="-15" dirty="0">
                <a:latin typeface="Heiti SC"/>
                <a:cs typeface="Heiti SC"/>
              </a:rPr>
              <a:t>的</a:t>
            </a:r>
            <a:r>
              <a:rPr sz="2000" b="1" dirty="0">
                <a:latin typeface="Heiti SC"/>
                <a:cs typeface="Heiti SC"/>
              </a:rPr>
              <a:t>演进</a:t>
            </a:r>
            <a:r>
              <a:rPr sz="2000" b="1" spc="-15" dirty="0">
                <a:latin typeface="Heiti SC"/>
                <a:cs typeface="Heiti SC"/>
              </a:rPr>
              <a:t>路</a:t>
            </a:r>
            <a:r>
              <a:rPr sz="2000" b="1" dirty="0">
                <a:latin typeface="Heiti SC"/>
                <a:cs typeface="Heiti SC"/>
              </a:rPr>
              <a:t>线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五种编程语言的初心和</a:t>
            </a:r>
            <a:r>
              <a:rPr sz="2000" b="1" spc="-15" dirty="0">
                <a:latin typeface="Heiti SC"/>
                <a:cs typeface="Heiti SC"/>
              </a:rPr>
              <a:t>历</a:t>
            </a:r>
            <a:r>
              <a:rPr sz="2000" b="1" dirty="0">
                <a:latin typeface="Heiti SC"/>
                <a:cs typeface="Heiti SC"/>
              </a:rPr>
              <a:t>史使命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spc="60" dirty="0">
                <a:latin typeface="Arial"/>
                <a:cs typeface="Arial"/>
              </a:rPr>
              <a:t>Pyth</a:t>
            </a:r>
            <a:r>
              <a:rPr sz="2000" b="1" spc="80" dirty="0">
                <a:latin typeface="Arial"/>
                <a:cs typeface="Arial"/>
              </a:rPr>
              <a:t>o</a:t>
            </a:r>
            <a:r>
              <a:rPr sz="2000" b="1" spc="70" dirty="0">
                <a:latin typeface="Arial"/>
                <a:cs typeface="Arial"/>
              </a:rPr>
              <a:t>n</a:t>
            </a:r>
            <a:r>
              <a:rPr sz="2000" b="1" dirty="0">
                <a:latin typeface="Heiti SC"/>
                <a:cs typeface="Heiti SC"/>
              </a:rPr>
              <a:t>语言的通用</a:t>
            </a:r>
            <a:r>
              <a:rPr sz="2000" b="1" spc="-15" dirty="0">
                <a:latin typeface="Heiti SC"/>
                <a:cs typeface="Heiti SC"/>
              </a:rPr>
              <a:t>性</a:t>
            </a:r>
            <a:r>
              <a:rPr sz="2000" b="1" dirty="0">
                <a:latin typeface="Heiti SC"/>
                <a:cs typeface="Heiti SC"/>
              </a:rPr>
              <a:t>、简</a:t>
            </a:r>
            <a:r>
              <a:rPr sz="2000" b="1" spc="-15" dirty="0">
                <a:latin typeface="Heiti SC"/>
                <a:cs typeface="Heiti SC"/>
              </a:rPr>
              <a:t>洁</a:t>
            </a:r>
            <a:r>
              <a:rPr sz="2000" b="1" dirty="0">
                <a:latin typeface="Heiti SC"/>
                <a:cs typeface="Heiti SC"/>
              </a:rPr>
              <a:t>性和</a:t>
            </a:r>
            <a:r>
              <a:rPr sz="2000" b="1" spc="-15" dirty="0">
                <a:latin typeface="Heiti SC"/>
                <a:cs typeface="Heiti SC"/>
              </a:rPr>
              <a:t>生</a:t>
            </a:r>
            <a:r>
              <a:rPr sz="2000" b="1" dirty="0">
                <a:latin typeface="Heiti SC"/>
                <a:cs typeface="Heiti SC"/>
              </a:rPr>
              <a:t>态性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spc="65" dirty="0">
                <a:latin typeface="Arial"/>
                <a:cs typeface="Arial"/>
              </a:rPr>
              <a:t>Python</a:t>
            </a:r>
            <a:r>
              <a:rPr sz="2000" b="1" spc="5" dirty="0">
                <a:latin typeface="Heiti SC"/>
                <a:cs typeface="Heiti SC"/>
              </a:rPr>
              <a:t>是以</a:t>
            </a:r>
            <a:r>
              <a:rPr sz="2000" b="1" spc="-5" dirty="0">
                <a:latin typeface="Heiti SC"/>
                <a:cs typeface="Heiti SC"/>
              </a:rPr>
              <a:t>计</a:t>
            </a:r>
            <a:r>
              <a:rPr sz="2000" b="1" spc="5" dirty="0">
                <a:latin typeface="Heiti SC"/>
                <a:cs typeface="Heiti SC"/>
              </a:rPr>
              <a:t>算生</a:t>
            </a:r>
            <a:r>
              <a:rPr sz="2000" b="1" spc="-15" dirty="0">
                <a:latin typeface="Heiti SC"/>
                <a:cs typeface="Heiti SC"/>
              </a:rPr>
              <a:t>态</a:t>
            </a:r>
            <a:r>
              <a:rPr sz="2000" b="1" spc="5" dirty="0">
                <a:latin typeface="Heiti SC"/>
                <a:cs typeface="Heiti SC"/>
              </a:rPr>
              <a:t>为标</a:t>
            </a:r>
            <a:r>
              <a:rPr sz="2000" b="1" spc="-15" dirty="0">
                <a:latin typeface="Heiti SC"/>
                <a:cs typeface="Heiti SC"/>
              </a:rPr>
              <a:t>志</a:t>
            </a:r>
            <a:r>
              <a:rPr sz="2000" b="1" spc="10" dirty="0">
                <a:latin typeface="Heiti SC"/>
                <a:cs typeface="Heiti SC"/>
              </a:rPr>
              <a:t>的</a:t>
            </a:r>
            <a:r>
              <a:rPr sz="2000" spc="-1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000" b="1" spc="-10" dirty="0">
                <a:latin typeface="Heiti SC"/>
                <a:cs typeface="Heiti SC"/>
              </a:rPr>
              <a:t>超</a:t>
            </a:r>
            <a:r>
              <a:rPr sz="2000" b="1" spc="5" dirty="0">
                <a:latin typeface="Heiti SC"/>
                <a:cs typeface="Heiti SC"/>
              </a:rPr>
              <a:t>级语</a:t>
            </a:r>
            <a:r>
              <a:rPr sz="2000" b="1" spc="-15" dirty="0">
                <a:latin typeface="Heiti SC"/>
                <a:cs typeface="Heiti SC"/>
              </a:rPr>
              <a:t>言</a:t>
            </a:r>
            <a:r>
              <a:rPr sz="2000" spc="-1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endParaRPr sz="2000">
              <a:latin typeface="Andale Mono"/>
              <a:cs typeface="Andale Mon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7745" y="4117166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4000" cy="514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2688" y="3110483"/>
            <a:ext cx="7286625" cy="0"/>
          </a:xfrm>
          <a:custGeom>
            <a:avLst/>
            <a:gdLst/>
            <a:ahLst/>
            <a:cxnLst/>
            <a:rect l="l" t="t" r="r" b="b"/>
            <a:pathLst>
              <a:path w="7286625">
                <a:moveTo>
                  <a:pt x="0" y="0"/>
                </a:moveTo>
                <a:lnTo>
                  <a:pt x="7286244" y="0"/>
                </a:lnTo>
              </a:path>
            </a:pathLst>
          </a:custGeom>
          <a:ln w="15239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21282" y="1996859"/>
            <a:ext cx="590105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latin typeface="Arial Unicode MS"/>
                <a:cs typeface="Arial Unicode MS"/>
              </a:rPr>
              <a:t>实例</a:t>
            </a:r>
            <a:r>
              <a:rPr sz="4400" spc="-25" dirty="0">
                <a:latin typeface="Arial"/>
                <a:cs typeface="Arial"/>
              </a:rPr>
              <a:t>2</a:t>
            </a:r>
            <a:r>
              <a:rPr sz="4400" spc="-10" dirty="0">
                <a:latin typeface="Arial"/>
                <a:cs typeface="Arial"/>
              </a:rPr>
              <a:t>:</a:t>
            </a:r>
            <a:r>
              <a:rPr sz="4400" spc="70" dirty="0">
                <a:latin typeface="Arial"/>
                <a:cs typeface="Arial"/>
              </a:rPr>
              <a:t> </a:t>
            </a:r>
            <a:r>
              <a:rPr sz="4400" spc="-65" dirty="0">
                <a:latin typeface="Arial"/>
                <a:cs typeface="Arial"/>
              </a:rPr>
              <a:t>P</a:t>
            </a:r>
            <a:r>
              <a:rPr sz="4400" spc="-45" dirty="0">
                <a:latin typeface="Arial"/>
                <a:cs typeface="Arial"/>
              </a:rPr>
              <a:t>y</a:t>
            </a:r>
            <a:r>
              <a:rPr sz="4400" spc="325" dirty="0">
                <a:latin typeface="Arial"/>
                <a:cs typeface="Arial"/>
              </a:rPr>
              <a:t>thon</a:t>
            </a:r>
            <a:r>
              <a:rPr sz="4400" dirty="0">
                <a:latin typeface="Arial Unicode MS"/>
                <a:cs typeface="Arial Unicode MS"/>
              </a:rPr>
              <a:t>蟒蛇绘制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576" y="693917"/>
            <a:ext cx="2886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1C85EE"/>
                </a:solidFill>
                <a:latin typeface="Arial"/>
                <a:cs typeface="Arial"/>
              </a:rPr>
              <a:t>P</a:t>
            </a:r>
            <a:r>
              <a:rPr sz="2400" spc="-25" dirty="0">
                <a:solidFill>
                  <a:srgbClr val="1C85EE"/>
                </a:solidFill>
                <a:latin typeface="Arial"/>
                <a:cs typeface="Arial"/>
              </a:rPr>
              <a:t>y</a:t>
            </a:r>
            <a:r>
              <a:rPr sz="2400" spc="165" dirty="0">
                <a:solidFill>
                  <a:srgbClr val="1C85EE"/>
                </a:solidFill>
                <a:latin typeface="Arial"/>
                <a:cs typeface="Arial"/>
              </a:rPr>
              <a:t>tho</a:t>
            </a:r>
            <a:r>
              <a:rPr sz="2400" spc="195" dirty="0">
                <a:solidFill>
                  <a:srgbClr val="1C85EE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7716" cy="539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2688" y="3631691"/>
            <a:ext cx="1839468" cy="580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91158" y="2303830"/>
            <a:ext cx="636143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65" dirty="0">
                <a:latin typeface="Arial"/>
                <a:cs typeface="Arial"/>
              </a:rPr>
              <a:t>P</a:t>
            </a:r>
            <a:r>
              <a:rPr sz="4000" spc="-45" dirty="0">
                <a:latin typeface="Arial"/>
                <a:cs typeface="Arial"/>
              </a:rPr>
              <a:t>y</a:t>
            </a:r>
            <a:r>
              <a:rPr sz="4000" spc="290" dirty="0">
                <a:latin typeface="Arial"/>
                <a:cs typeface="Arial"/>
              </a:rPr>
              <a:t>thon</a:t>
            </a:r>
            <a:r>
              <a:rPr sz="4000" spc="-5" dirty="0">
                <a:latin typeface="Arial Unicode MS"/>
                <a:cs typeface="Arial Unicode MS"/>
              </a:rPr>
              <a:t>蟒蛇绘制</a:t>
            </a: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问题分析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28950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1005">
              <a:lnSpc>
                <a:spcPts val="4790"/>
              </a:lnSpc>
            </a:pPr>
            <a:r>
              <a:rPr spc="-65" dirty="0">
                <a:latin typeface="Arial"/>
                <a:cs typeface="Arial"/>
              </a:rPr>
              <a:t>P</a:t>
            </a:r>
            <a:r>
              <a:rPr spc="-40" dirty="0">
                <a:latin typeface="Arial"/>
                <a:cs typeface="Arial"/>
              </a:rPr>
              <a:t>y</a:t>
            </a:r>
            <a:r>
              <a:rPr spc="275" dirty="0">
                <a:latin typeface="Arial"/>
                <a:cs typeface="Arial"/>
              </a:rPr>
              <a:t>tho</a:t>
            </a:r>
            <a:r>
              <a:rPr spc="325" dirty="0">
                <a:latin typeface="Arial"/>
                <a:cs typeface="Arial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蟒蛇绘制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20036" y="1529831"/>
            <a:ext cx="5499735" cy="233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用程序绘制一条蟒蛇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21590" algn="ctr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貌似很有趣，可以来试试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56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先学会蟒蛇绘制，再绘朵玫瑰花送</a:t>
            </a:r>
            <a:r>
              <a:rPr sz="2400" b="1" spc="5" dirty="0">
                <a:latin typeface="Heiti SC"/>
                <a:cs typeface="Heiti SC"/>
              </a:rPr>
              <a:t>给</a:t>
            </a:r>
            <a:r>
              <a:rPr sz="2400" b="1" spc="-135" dirty="0">
                <a:latin typeface="Arial"/>
                <a:cs typeface="Arial"/>
              </a:rPr>
              <a:t>TA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1005">
              <a:lnSpc>
                <a:spcPts val="4790"/>
              </a:lnSpc>
            </a:pPr>
            <a:r>
              <a:rPr spc="-65" dirty="0">
                <a:latin typeface="Arial"/>
                <a:cs typeface="Arial"/>
              </a:rPr>
              <a:t>P</a:t>
            </a:r>
            <a:r>
              <a:rPr spc="-40" dirty="0">
                <a:latin typeface="Arial"/>
                <a:cs typeface="Arial"/>
              </a:rPr>
              <a:t>y</a:t>
            </a:r>
            <a:r>
              <a:rPr spc="275" dirty="0">
                <a:latin typeface="Arial"/>
                <a:cs typeface="Arial"/>
              </a:rPr>
              <a:t>tho</a:t>
            </a:r>
            <a:r>
              <a:rPr spc="325" dirty="0">
                <a:latin typeface="Arial"/>
                <a:cs typeface="Arial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蟒蛇绘制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96208" y="1529831"/>
            <a:ext cx="27717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设计蟒蛇的基本形状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96083" y="2427732"/>
            <a:ext cx="4751832" cy="1583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1005">
              <a:lnSpc>
                <a:spcPts val="4790"/>
              </a:lnSpc>
            </a:pPr>
            <a:r>
              <a:rPr spc="-65" dirty="0">
                <a:latin typeface="Arial"/>
                <a:cs typeface="Arial"/>
              </a:rPr>
              <a:t>P</a:t>
            </a:r>
            <a:r>
              <a:rPr spc="-40" dirty="0">
                <a:latin typeface="Arial"/>
                <a:cs typeface="Arial"/>
              </a:rPr>
              <a:t>y</a:t>
            </a:r>
            <a:r>
              <a:rPr spc="275" dirty="0">
                <a:latin typeface="Arial"/>
                <a:cs typeface="Arial"/>
              </a:rPr>
              <a:t>tho</a:t>
            </a:r>
            <a:r>
              <a:rPr spc="325" dirty="0">
                <a:latin typeface="Arial"/>
                <a:cs typeface="Arial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蟒蛇绘制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4370" y="1529831"/>
            <a:ext cx="7320915" cy="3231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4310">
              <a:lnSpc>
                <a:spcPct val="100000"/>
              </a:lnSpc>
            </a:pPr>
            <a:r>
              <a:rPr sz="2400" b="1" dirty="0" err="1">
                <a:solidFill>
                  <a:srgbClr val="006FC0"/>
                </a:solidFill>
                <a:latin typeface="Heiti SC"/>
                <a:cs typeface="Heiti SC"/>
              </a:rPr>
              <a:t>用程序绘制一条蟒</a:t>
            </a:r>
            <a:r>
              <a:rPr lang="zh-CN" altLang="en-US" sz="2400" b="1" dirty="0">
                <a:solidFill>
                  <a:srgbClr val="006FC0"/>
                </a:solidFill>
                <a:latin typeface="Heiti SC"/>
              </a:rPr>
              <a:t>蛇</a:t>
            </a:r>
            <a:endParaRPr sz="2400" b="1" dirty="0">
              <a:solidFill>
                <a:srgbClr val="006FC0"/>
              </a:solidFill>
              <a:latin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3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问</a:t>
            </a:r>
            <a:r>
              <a:rPr sz="2400" b="1" spc="-5" dirty="0">
                <a:latin typeface="Heiti SC"/>
                <a:cs typeface="Heiti SC"/>
              </a:rPr>
              <a:t>题</a:t>
            </a:r>
            <a:r>
              <a:rPr sz="2400" b="1" spc="15" dirty="0">
                <a:latin typeface="Arial"/>
                <a:cs typeface="Arial"/>
              </a:rPr>
              <a:t>1</a:t>
            </a:r>
            <a:r>
              <a:rPr sz="2400" b="1" spc="10" dirty="0">
                <a:latin typeface="Arial"/>
                <a:cs typeface="Arial"/>
              </a:rPr>
              <a:t>: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计算机绘图是什么原理？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591185" algn="ctr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一段程序为何能够产生</a:t>
            </a:r>
            <a:r>
              <a:rPr sz="2000" b="1" spc="-10" dirty="0">
                <a:latin typeface="Heiti SC"/>
                <a:cs typeface="Heiti SC"/>
              </a:rPr>
              <a:t>窗</a:t>
            </a:r>
            <a:r>
              <a:rPr sz="2000" b="1" dirty="0">
                <a:latin typeface="Heiti SC"/>
                <a:cs typeface="Heiti SC"/>
              </a:rPr>
              <a:t>体？</a:t>
            </a:r>
            <a:r>
              <a:rPr sz="2000" b="1" spc="-10" dirty="0">
                <a:latin typeface="Heiti SC"/>
                <a:cs typeface="Heiti SC"/>
              </a:rPr>
              <a:t>为</a:t>
            </a:r>
            <a:r>
              <a:rPr sz="2000" b="1" dirty="0">
                <a:latin typeface="Heiti SC"/>
                <a:cs typeface="Heiti SC"/>
              </a:rPr>
              <a:t>何能</a:t>
            </a:r>
            <a:r>
              <a:rPr sz="2000" b="1" spc="-10" dirty="0">
                <a:latin typeface="Heiti SC"/>
                <a:cs typeface="Heiti SC"/>
              </a:rPr>
              <a:t>在</a:t>
            </a:r>
            <a:r>
              <a:rPr sz="2000" b="1" dirty="0">
                <a:latin typeface="Heiti SC"/>
                <a:cs typeface="Heiti SC"/>
              </a:rPr>
              <a:t>窗体</a:t>
            </a:r>
            <a:r>
              <a:rPr sz="2000" b="1" spc="-10" dirty="0">
                <a:latin typeface="Heiti SC"/>
                <a:cs typeface="Heiti SC"/>
              </a:rPr>
              <a:t>上</a:t>
            </a:r>
            <a:r>
              <a:rPr sz="2000" b="1" dirty="0">
                <a:latin typeface="Heiti SC"/>
                <a:cs typeface="Heiti SC"/>
              </a:rPr>
              <a:t>绘制</a:t>
            </a:r>
            <a:r>
              <a:rPr sz="2000" b="1" spc="-10" dirty="0">
                <a:latin typeface="Heiti SC"/>
                <a:cs typeface="Heiti SC"/>
              </a:rPr>
              <a:t>图</a:t>
            </a:r>
            <a:r>
              <a:rPr sz="2000" b="1" dirty="0">
                <a:latin typeface="Heiti SC"/>
                <a:cs typeface="Heiti SC"/>
              </a:rPr>
              <a:t>形？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问题</a:t>
            </a:r>
            <a:r>
              <a:rPr sz="2400" b="1" spc="15" dirty="0">
                <a:latin typeface="Arial"/>
                <a:cs typeface="Arial"/>
              </a:rPr>
              <a:t>2:</a:t>
            </a:r>
            <a:r>
              <a:rPr sz="2400" b="1" spc="30" dirty="0">
                <a:latin typeface="Arial"/>
                <a:cs typeface="Arial"/>
              </a:rPr>
              <a:t> </a:t>
            </a:r>
            <a:r>
              <a:rPr sz="2400" b="1" spc="75" dirty="0">
                <a:latin typeface="Arial"/>
                <a:cs typeface="Arial"/>
              </a:rPr>
              <a:t>Pytho</a:t>
            </a:r>
            <a:r>
              <a:rPr sz="2400" b="1" spc="80" dirty="0">
                <a:latin typeface="Arial"/>
                <a:cs typeface="Arial"/>
              </a:rPr>
              <a:t>n</a:t>
            </a:r>
            <a:r>
              <a:rPr sz="2400" b="1" spc="-5" dirty="0">
                <a:latin typeface="Heiti SC"/>
                <a:cs typeface="Heiti SC"/>
              </a:rPr>
              <a:t>蟒蛇绘制从哪里开始呢？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685165" algn="ctr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如何绘制一条线？如何</a:t>
            </a:r>
            <a:r>
              <a:rPr sz="2000" b="1" spc="-15" dirty="0">
                <a:latin typeface="Heiti SC"/>
                <a:cs typeface="Heiti SC"/>
              </a:rPr>
              <a:t>绘</a:t>
            </a:r>
            <a:r>
              <a:rPr sz="2000" b="1" dirty="0">
                <a:latin typeface="Heiti SC"/>
                <a:cs typeface="Heiti SC"/>
              </a:rPr>
              <a:t>制一</a:t>
            </a:r>
            <a:r>
              <a:rPr sz="2000" b="1" spc="-15" dirty="0">
                <a:latin typeface="Heiti SC"/>
                <a:cs typeface="Heiti SC"/>
              </a:rPr>
              <a:t>个</a:t>
            </a:r>
            <a:r>
              <a:rPr sz="2000" b="1" dirty="0">
                <a:latin typeface="Heiti SC"/>
                <a:cs typeface="Heiti SC"/>
              </a:rPr>
              <a:t>弧形</a:t>
            </a:r>
            <a:r>
              <a:rPr sz="2000" b="1" spc="-15" dirty="0">
                <a:latin typeface="Heiti SC"/>
                <a:cs typeface="Heiti SC"/>
              </a:rPr>
              <a:t>？</a:t>
            </a:r>
            <a:r>
              <a:rPr sz="2000" b="1" dirty="0">
                <a:latin typeface="Heiti SC"/>
                <a:cs typeface="Heiti SC"/>
              </a:rPr>
              <a:t>如何</a:t>
            </a:r>
            <a:r>
              <a:rPr sz="2000" b="1" spc="-15" dirty="0">
                <a:latin typeface="Heiti SC"/>
                <a:cs typeface="Heiti SC"/>
              </a:rPr>
              <a:t>绘</a:t>
            </a:r>
            <a:r>
              <a:rPr sz="2000" b="1" dirty="0">
                <a:latin typeface="Heiti SC"/>
                <a:cs typeface="Heiti SC"/>
              </a:rPr>
              <a:t>制一</a:t>
            </a:r>
            <a:r>
              <a:rPr sz="2000" b="1" spc="-15" dirty="0">
                <a:latin typeface="Heiti SC"/>
                <a:cs typeface="Heiti SC"/>
              </a:rPr>
              <a:t>个</a:t>
            </a:r>
            <a:r>
              <a:rPr sz="2000" b="1" dirty="0">
                <a:latin typeface="Heiti SC"/>
                <a:cs typeface="Heiti SC"/>
              </a:rPr>
              <a:t>蟒蛇？</a:t>
            </a:r>
            <a:endParaRPr sz="20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66571" y="2927212"/>
            <a:ext cx="22205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实例</a:t>
            </a:r>
            <a:r>
              <a:rPr sz="2400" b="1" spc="15" dirty="0">
                <a:latin typeface="Arial"/>
                <a:cs typeface="Arial"/>
              </a:rPr>
              <a:t>1: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温度转换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1005">
              <a:lnSpc>
                <a:spcPts val="4790"/>
              </a:lnSpc>
            </a:pPr>
            <a:r>
              <a:rPr spc="-65" dirty="0">
                <a:latin typeface="Arial"/>
                <a:cs typeface="Arial"/>
              </a:rPr>
              <a:t>P</a:t>
            </a:r>
            <a:r>
              <a:rPr spc="-40" dirty="0">
                <a:latin typeface="Arial"/>
                <a:cs typeface="Arial"/>
              </a:rPr>
              <a:t>y</a:t>
            </a:r>
            <a:r>
              <a:rPr spc="275" dirty="0">
                <a:latin typeface="Arial"/>
                <a:cs typeface="Arial"/>
              </a:rPr>
              <a:t>tho</a:t>
            </a:r>
            <a:r>
              <a:rPr spc="325" dirty="0">
                <a:latin typeface="Arial"/>
                <a:cs typeface="Arial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蟒蛇绘制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196208" y="1529831"/>
            <a:ext cx="27717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用程序绘制一条蟒蛇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87746" y="2904606"/>
            <a:ext cx="23406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蟒蛇绘制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5608" y="3756388"/>
            <a:ext cx="129857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D98430"/>
                </a:solidFill>
                <a:latin typeface="Heiti SC"/>
                <a:cs typeface="Heiti SC"/>
              </a:rPr>
              <a:t>能否借鉴</a:t>
            </a:r>
            <a:r>
              <a:rPr sz="2000" b="1" spc="5" dirty="0">
                <a:solidFill>
                  <a:srgbClr val="D98430"/>
                </a:solidFill>
                <a:latin typeface="Heiti SC"/>
                <a:cs typeface="Heiti SC"/>
              </a:rPr>
              <a:t>？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59966" y="2400991"/>
            <a:ext cx="56965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似乎无从下手，且听老师继续分</a:t>
            </a:r>
            <a:r>
              <a:rPr sz="2800" b="1" spc="10" dirty="0">
                <a:solidFill>
                  <a:srgbClr val="006FC0"/>
                </a:solidFill>
                <a:latin typeface="Heiti SC"/>
                <a:cs typeface="Heiti SC"/>
              </a:rPr>
              <a:t>解</a:t>
            </a:r>
            <a:r>
              <a:rPr sz="2800" b="1" spc="-110" dirty="0">
                <a:solidFill>
                  <a:srgbClr val="006FC0"/>
                </a:solidFill>
                <a:latin typeface="Heiti SC"/>
                <a:cs typeface="Heiti SC"/>
              </a:rPr>
              <a:t>…</a:t>
            </a:r>
            <a:endParaRPr sz="28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7502" y="4188324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05127" y="437387"/>
            <a:ext cx="6482080" cy="3744595"/>
          </a:xfrm>
          <a:custGeom>
            <a:avLst/>
            <a:gdLst/>
            <a:ahLst/>
            <a:cxnLst/>
            <a:rect l="l" t="t" r="r" b="b"/>
            <a:pathLst>
              <a:path w="6482080" h="3744595">
                <a:moveTo>
                  <a:pt x="0" y="3744467"/>
                </a:moveTo>
                <a:lnTo>
                  <a:pt x="6481572" y="3744467"/>
                </a:lnTo>
                <a:lnTo>
                  <a:pt x="6481572" y="0"/>
                </a:lnTo>
                <a:lnTo>
                  <a:pt x="0" y="0"/>
                </a:lnTo>
                <a:lnTo>
                  <a:pt x="0" y="3744467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02080" y="434340"/>
            <a:ext cx="6487795" cy="3750945"/>
          </a:xfrm>
          <a:custGeom>
            <a:avLst/>
            <a:gdLst/>
            <a:ahLst/>
            <a:cxnLst/>
            <a:rect l="l" t="t" r="r" b="b"/>
            <a:pathLst>
              <a:path w="6487795" h="3750945">
                <a:moveTo>
                  <a:pt x="6486271" y="0"/>
                </a:moveTo>
                <a:lnTo>
                  <a:pt x="1396" y="0"/>
                </a:lnTo>
                <a:lnTo>
                  <a:pt x="0" y="1397"/>
                </a:lnTo>
                <a:lnTo>
                  <a:pt x="0" y="3749192"/>
                </a:lnTo>
                <a:lnTo>
                  <a:pt x="1396" y="3750564"/>
                </a:lnTo>
                <a:lnTo>
                  <a:pt x="6486271" y="3750564"/>
                </a:lnTo>
                <a:lnTo>
                  <a:pt x="6487668" y="3749192"/>
                </a:lnTo>
                <a:lnTo>
                  <a:pt x="6487668" y="3746906"/>
                </a:lnTo>
                <a:lnTo>
                  <a:pt x="3682" y="3746906"/>
                </a:lnTo>
                <a:lnTo>
                  <a:pt x="3682" y="3683"/>
                </a:lnTo>
                <a:lnTo>
                  <a:pt x="6487668" y="3683"/>
                </a:lnTo>
                <a:lnTo>
                  <a:pt x="6487668" y="1397"/>
                </a:lnTo>
                <a:lnTo>
                  <a:pt x="6486271" y="0"/>
                </a:lnTo>
                <a:close/>
              </a:path>
              <a:path w="6487795" h="3750945">
                <a:moveTo>
                  <a:pt x="6487668" y="3683"/>
                </a:moveTo>
                <a:lnTo>
                  <a:pt x="6483985" y="3683"/>
                </a:lnTo>
                <a:lnTo>
                  <a:pt x="6483985" y="3746906"/>
                </a:lnTo>
                <a:lnTo>
                  <a:pt x="6487668" y="3746906"/>
                </a:lnTo>
                <a:lnTo>
                  <a:pt x="6487668" y="3683"/>
                </a:lnTo>
                <a:close/>
              </a:path>
              <a:path w="6487795" h="3750945">
                <a:moveTo>
                  <a:pt x="6482842" y="4825"/>
                </a:moveTo>
                <a:lnTo>
                  <a:pt x="4825" y="4825"/>
                </a:lnTo>
                <a:lnTo>
                  <a:pt x="4825" y="3745687"/>
                </a:lnTo>
                <a:lnTo>
                  <a:pt x="6482842" y="3745687"/>
                </a:lnTo>
                <a:lnTo>
                  <a:pt x="6482842" y="3744468"/>
                </a:lnTo>
                <a:lnTo>
                  <a:pt x="6095" y="3744468"/>
                </a:lnTo>
                <a:lnTo>
                  <a:pt x="6095" y="6096"/>
                </a:lnTo>
                <a:lnTo>
                  <a:pt x="6482842" y="6096"/>
                </a:lnTo>
                <a:lnTo>
                  <a:pt x="6482842" y="4825"/>
                </a:lnTo>
                <a:close/>
              </a:path>
              <a:path w="6487795" h="3750945">
                <a:moveTo>
                  <a:pt x="6482842" y="6096"/>
                </a:moveTo>
                <a:lnTo>
                  <a:pt x="6481572" y="6096"/>
                </a:lnTo>
                <a:lnTo>
                  <a:pt x="6481572" y="3744468"/>
                </a:lnTo>
                <a:lnTo>
                  <a:pt x="6482842" y="3744468"/>
                </a:lnTo>
                <a:lnTo>
                  <a:pt x="6482842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484757" y="554187"/>
            <a:ext cx="6000115" cy="40119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F0000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F0000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F0000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F0000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F0000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F0000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1129665" algn="l"/>
                <a:tab pos="1409700" algn="l"/>
              </a:tabLst>
            </a:pPr>
            <a:r>
              <a:rPr sz="2000" b="1" spc="-220" dirty="0">
                <a:latin typeface="FZLTZHB--B51-0"/>
                <a:cs typeface="FZLTZHB--B51-0"/>
              </a:rPr>
              <a:t>TempStr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45" dirty="0">
                <a:solidFill>
                  <a:srgbClr val="900090"/>
                </a:solidFill>
                <a:latin typeface="FZLTZHB--B51-0"/>
                <a:cs typeface="FZLTZHB--B51-0"/>
              </a:rPr>
              <a:t>inpu</a:t>
            </a:r>
            <a:r>
              <a:rPr sz="2000" b="1" spc="35" dirty="0">
                <a:solidFill>
                  <a:srgbClr val="900090"/>
                </a:solidFill>
                <a:latin typeface="FZLTZHB--B51-0"/>
                <a:cs typeface="FZLTZHB--B51-0"/>
              </a:rPr>
              <a:t>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度值</a:t>
            </a:r>
            <a:r>
              <a:rPr sz="2000" spc="-75" dirty="0">
                <a:solidFill>
                  <a:srgbClr val="1DB41D"/>
                </a:solidFill>
                <a:latin typeface="Arial"/>
                <a:cs typeface="Arial"/>
              </a:rPr>
              <a:t>:</a:t>
            </a:r>
            <a:r>
              <a:rPr sz="2000" spc="-5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60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60" dirty="0">
                <a:latin typeface="FZLTZHB--B51-0"/>
                <a:cs typeface="FZLTZHB--B51-0"/>
              </a:rPr>
              <a:t>St</a:t>
            </a:r>
            <a:r>
              <a:rPr sz="2000" b="1" spc="35" dirty="0">
                <a:latin typeface="FZLTZHB--B51-0"/>
                <a:cs typeface="FZLTZHB--B51-0"/>
              </a:rPr>
              <a:t>r</a:t>
            </a:r>
            <a:r>
              <a:rPr sz="2000" b="1" spc="380" dirty="0">
                <a:latin typeface="FZLTZHB--B51-0"/>
                <a:cs typeface="FZLTZHB--B51-0"/>
              </a:rPr>
              <a:t>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25" dirty="0">
                <a:latin typeface="FZLTZHB--B51-0"/>
                <a:cs typeface="FZLTZHB--B51-0"/>
              </a:rPr>
              <a:t>1]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395" dirty="0">
                <a:latin typeface="FZLTZHB--B51-0"/>
                <a:cs typeface="FZLTZHB--B51-0"/>
              </a:rPr>
              <a:t>[</a:t>
            </a:r>
            <a:r>
              <a:rPr sz="2000" b="1" spc="8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265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55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0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645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6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15" dirty="0"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  <a:tabLst>
                <a:tab pos="851535" algn="l"/>
                <a:tab pos="1130935" algn="l"/>
                <a:tab pos="4064000" algn="l"/>
                <a:tab pos="4344035" algn="l"/>
              </a:tabLst>
            </a:pPr>
            <a:r>
              <a:rPr sz="2000" b="1" spc="-550" dirty="0">
                <a:latin typeface="FZLTZHB--B51-0"/>
                <a:cs typeface="FZLTZHB--B51-0"/>
              </a:rPr>
              <a:t>C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v</a:t>
            </a:r>
            <a:r>
              <a:rPr sz="2000" b="1" spc="254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10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-15" dirty="0">
                <a:latin typeface="FZLTZHB--B51-0"/>
                <a:cs typeface="FZLTZHB--B51-0"/>
              </a:rPr>
              <a:t>(</a:t>
            </a:r>
            <a:r>
              <a:rPr sz="2000" b="1" spc="-3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55" dirty="0">
                <a:latin typeface="FZLTZHB--B51-0"/>
                <a:cs typeface="FZLTZHB--B51-0"/>
              </a:rPr>
              <a:t>St</a:t>
            </a:r>
            <a:r>
              <a:rPr sz="2000" b="1" spc="30" dirty="0">
                <a:latin typeface="FZLTZHB--B51-0"/>
                <a:cs typeface="FZLTZHB--B51-0"/>
              </a:rPr>
              <a:t>r</a:t>
            </a:r>
            <a:r>
              <a:rPr sz="2000" b="1" spc="385" dirty="0">
                <a:latin typeface="FZLTZHB--B51-0"/>
                <a:cs typeface="FZLTZHB--B51-0"/>
              </a:rPr>
              <a:t>[</a:t>
            </a:r>
            <a:r>
              <a:rPr sz="2000" b="1" spc="90" dirty="0">
                <a:latin typeface="FZLTZHB--B51-0"/>
                <a:cs typeface="FZLTZHB--B51-0"/>
              </a:rPr>
              <a:t>0: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350" dirty="0">
                <a:latin typeface="FZLTZHB--B51-0"/>
                <a:cs typeface="FZLTZHB--B51-0"/>
              </a:rPr>
              <a:t>])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29" dirty="0">
                <a:latin typeface="FZLTZHB--B51-0"/>
                <a:cs typeface="FZLTZHB--B51-0"/>
              </a:rPr>
              <a:t>3</a:t>
            </a:r>
            <a:r>
              <a:rPr sz="2000" b="1" spc="-215" dirty="0">
                <a:latin typeface="FZLTZHB--B51-0"/>
                <a:cs typeface="FZLTZHB--B51-0"/>
              </a:rPr>
              <a:t>2</a:t>
            </a:r>
            <a:r>
              <a:rPr sz="2000" b="1" spc="204" dirty="0">
                <a:latin typeface="FZLTZHB--B51-0"/>
                <a:cs typeface="FZLTZHB--B51-0"/>
              </a:rPr>
              <a:t>)/1.8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转换后的温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175" dirty="0">
                <a:solidFill>
                  <a:srgbClr val="1DB41D"/>
                </a:solidFill>
                <a:latin typeface="FZLTZHB--B51-0"/>
                <a:cs typeface="FZLTZHB--B51-0"/>
              </a:rPr>
              <a:t>{:.2f}C</a:t>
            </a:r>
            <a:r>
              <a:rPr sz="2000" b="1" spc="13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latin typeface="FZLTZHB--B51-0"/>
                <a:cs typeface="FZLTZHB--B51-0"/>
              </a:rPr>
              <a:t>.f</a:t>
            </a:r>
            <a:r>
              <a:rPr sz="2000" b="1" spc="285" dirty="0">
                <a:latin typeface="FZLTZHB--B51-0"/>
                <a:cs typeface="FZLTZHB--B51-0"/>
              </a:rPr>
              <a:t>o</a:t>
            </a:r>
            <a:r>
              <a:rPr sz="2000" b="1" spc="-300" dirty="0">
                <a:latin typeface="FZLTZHB--B51-0"/>
                <a:cs typeface="FZLTZHB--B51-0"/>
              </a:rPr>
              <a:t>rm</a:t>
            </a:r>
            <a:r>
              <a:rPr sz="2000" b="1" spc="-290" dirty="0">
                <a:latin typeface="FZLTZHB--B51-0"/>
                <a:cs typeface="FZLTZHB--B51-0"/>
              </a:rPr>
              <a:t>a</a:t>
            </a:r>
            <a:r>
              <a:rPr sz="2000" b="1" spc="25" dirty="0">
                <a:latin typeface="FZLTZHB--B51-0"/>
                <a:cs typeface="FZLTZHB--B51-0"/>
              </a:rPr>
              <a:t>t(</a:t>
            </a:r>
            <a:r>
              <a:rPr sz="2000" b="1" spc="50" dirty="0">
                <a:latin typeface="FZLTZHB--B51-0"/>
                <a:cs typeface="FZLTZHB--B51-0"/>
              </a:rPr>
              <a:t>C</a:t>
            </a:r>
            <a:r>
              <a:rPr sz="2000" b="1" spc="310" dirty="0"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870" algn="l"/>
                <a:tab pos="3644900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elif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latin typeface="FZLTZHB--B51-0"/>
                <a:cs typeface="FZLTZHB--B51-0"/>
              </a:rPr>
              <a:t>T</a:t>
            </a:r>
            <a:r>
              <a:rPr sz="2000" b="1" spc="-290" dirty="0">
                <a:latin typeface="FZLTZHB--B51-0"/>
                <a:cs typeface="FZLTZHB--B51-0"/>
              </a:rPr>
              <a:t>e</a:t>
            </a:r>
            <a:r>
              <a:rPr sz="2000" b="1" spc="-535" dirty="0">
                <a:latin typeface="FZLTZHB--B51-0"/>
                <a:cs typeface="FZLTZHB--B51-0"/>
              </a:rPr>
              <a:t>mp</a:t>
            </a:r>
            <a:r>
              <a:rPr sz="2000" b="1" spc="-505" dirty="0">
                <a:latin typeface="FZLTZHB--B51-0"/>
                <a:cs typeface="FZLTZHB--B51-0"/>
              </a:rPr>
              <a:t>S</a:t>
            </a:r>
            <a:r>
              <a:rPr sz="2000" b="1" spc="335" dirty="0">
                <a:latin typeface="FZLTZHB--B51-0"/>
                <a:cs typeface="FZLTZHB--B51-0"/>
              </a:rPr>
              <a:t>t</a:t>
            </a:r>
            <a:r>
              <a:rPr sz="2000" b="1" spc="350" dirty="0">
                <a:latin typeface="FZLTZHB--B51-0"/>
                <a:cs typeface="FZLTZHB--B51-0"/>
              </a:rPr>
              <a:t>r</a:t>
            </a:r>
            <a:r>
              <a:rPr sz="2000" b="1" spc="290" dirty="0">
                <a:latin typeface="FZLTZHB--B51-0"/>
                <a:cs typeface="FZLTZHB--B51-0"/>
              </a:rPr>
              <a:t>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54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]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2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380" dirty="0"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60" dirty="0">
                <a:solidFill>
                  <a:srgbClr val="1DB41D"/>
                </a:solidFill>
                <a:latin typeface="FZLTZHB--B51-0"/>
                <a:cs typeface="FZLTZHB--B51-0"/>
              </a:rPr>
              <a:t>C'</a:t>
            </a:r>
            <a:r>
              <a:rPr sz="2000" b="1" spc="455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1DB41D"/>
                </a:solidFill>
                <a:latin typeface="FZLTZHB--B51-0"/>
                <a:cs typeface="FZLTZHB--B51-0"/>
              </a:rPr>
              <a:t>'c</a:t>
            </a:r>
            <a:r>
              <a:rPr sz="2000" b="1" spc="22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15" dirty="0"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1500" marR="5080">
              <a:lnSpc>
                <a:spcPct val="120000"/>
              </a:lnSpc>
              <a:tabLst>
                <a:tab pos="851535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latin typeface="FZLTZHB--B51-0"/>
                <a:cs typeface="FZLTZHB--B51-0"/>
              </a:rPr>
              <a:t>F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295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.</a:t>
            </a:r>
            <a:r>
              <a:rPr sz="2000" b="1" spc="-265" dirty="0">
                <a:latin typeface="FZLTZHB--B51-0"/>
                <a:cs typeface="FZLTZHB--B51-0"/>
              </a:rPr>
              <a:t>8</a:t>
            </a:r>
            <a:r>
              <a:rPr sz="2000" b="1" spc="160" dirty="0">
                <a:latin typeface="FZLTZHB--B51-0"/>
                <a:cs typeface="FZLTZHB--B51-0"/>
              </a:rPr>
              <a:t>*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-15" dirty="0">
                <a:latin typeface="FZLTZHB--B51-0"/>
                <a:cs typeface="FZLTZHB--B51-0"/>
              </a:rPr>
              <a:t>(</a:t>
            </a:r>
            <a:r>
              <a:rPr sz="2000" b="1" spc="-3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-445" dirty="0">
                <a:latin typeface="FZLTZHB--B51-0"/>
                <a:cs typeface="FZLTZHB--B51-0"/>
              </a:rPr>
              <a:t>S</a:t>
            </a:r>
            <a:r>
              <a:rPr sz="2000" b="1" spc="245" dirty="0">
                <a:latin typeface="FZLTZHB--B51-0"/>
                <a:cs typeface="FZLTZHB--B51-0"/>
              </a:rPr>
              <a:t>tr[0</a:t>
            </a:r>
            <a:r>
              <a:rPr sz="2000" b="1" spc="175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350" dirty="0">
                <a:latin typeface="FZLTZHB--B51-0"/>
                <a:cs typeface="FZLTZHB--B51-0"/>
              </a:rPr>
              <a:t>])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latin typeface="FZLTZHB--B51-0"/>
                <a:cs typeface="FZLTZHB--B51-0"/>
              </a:rPr>
              <a:t>+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15" dirty="0">
                <a:latin typeface="FZLTZHB--B51-0"/>
                <a:cs typeface="FZLTZHB--B51-0"/>
              </a:rPr>
              <a:t>32</a:t>
            </a:r>
            <a:r>
              <a:rPr sz="2000" b="1" spc="-90" dirty="0">
                <a:latin typeface="FZLTZHB--B51-0"/>
                <a:cs typeface="FZLTZHB--B51-0"/>
              </a:rPr>
              <a:t> </a:t>
            </a: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转换后的温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204" dirty="0">
                <a:solidFill>
                  <a:srgbClr val="1DB41D"/>
                </a:solidFill>
                <a:latin typeface="FZLTZHB--B51-0"/>
                <a:cs typeface="FZLTZHB--B51-0"/>
              </a:rPr>
              <a:t>{:.2f}F</a:t>
            </a:r>
            <a:r>
              <a:rPr sz="2000" b="1" spc="16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latin typeface="FZLTZHB--B51-0"/>
                <a:cs typeface="FZLTZHB--B51-0"/>
              </a:rPr>
              <a:t>.f</a:t>
            </a:r>
            <a:r>
              <a:rPr sz="2000" b="1" spc="285" dirty="0">
                <a:latin typeface="FZLTZHB--B51-0"/>
                <a:cs typeface="FZLTZHB--B51-0"/>
              </a:rPr>
              <a:t>o</a:t>
            </a:r>
            <a:r>
              <a:rPr sz="2000" b="1" spc="-300" dirty="0">
                <a:latin typeface="FZLTZHB--B51-0"/>
                <a:cs typeface="FZLTZHB--B51-0"/>
              </a:rPr>
              <a:t>rm</a:t>
            </a:r>
            <a:r>
              <a:rPr sz="2000" b="1" spc="-290" dirty="0">
                <a:latin typeface="FZLTZHB--B51-0"/>
                <a:cs typeface="FZLTZHB--B51-0"/>
              </a:rPr>
              <a:t>a</a:t>
            </a:r>
            <a:r>
              <a:rPr sz="2000" b="1" spc="95" dirty="0">
                <a:latin typeface="FZLTZHB--B51-0"/>
                <a:cs typeface="FZLTZHB--B51-0"/>
              </a:rPr>
              <a:t>t(</a:t>
            </a:r>
            <a:r>
              <a:rPr sz="2000" b="1" spc="160" dirty="0">
                <a:latin typeface="FZLTZHB--B51-0"/>
                <a:cs typeface="FZLTZHB--B51-0"/>
              </a:rPr>
              <a:t>F</a:t>
            </a:r>
            <a:r>
              <a:rPr sz="2000" b="1" spc="310" dirty="0"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els</a:t>
            </a:r>
            <a:r>
              <a:rPr sz="2000" b="1" i="1" spc="-120" dirty="0">
                <a:solidFill>
                  <a:srgbClr val="FF7700"/>
                </a:solidFill>
                <a:latin typeface="Menlo"/>
                <a:cs typeface="Menlo"/>
              </a:rPr>
              <a:t>e</a:t>
            </a:r>
            <a:r>
              <a:rPr sz="2000" b="1" spc="430" dirty="0"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154940" indent="416559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输入格式错</a:t>
            </a:r>
            <a:r>
              <a:rPr sz="2000" spc="-25" dirty="0">
                <a:solidFill>
                  <a:srgbClr val="1DB41D"/>
                </a:solidFill>
                <a:latin typeface="Arial Unicode MS"/>
                <a:cs typeface="Arial Unicode MS"/>
              </a:rPr>
              <a:t>误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54940">
              <a:lnSpc>
                <a:spcPct val="100000"/>
              </a:lnSpc>
              <a:spcBef>
                <a:spcPts val="1175"/>
              </a:spcBef>
            </a:pPr>
            <a:r>
              <a:rPr sz="2000" b="1" dirty="0">
                <a:solidFill>
                  <a:srgbClr val="007EDE"/>
                </a:solidFill>
                <a:latin typeface="Heiti SC"/>
                <a:cs typeface="Heiti SC"/>
              </a:rPr>
              <a:t>温度转换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91158" y="2303830"/>
            <a:ext cx="636143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65" dirty="0">
                <a:latin typeface="Arial"/>
                <a:cs typeface="Arial"/>
              </a:rPr>
              <a:t>P</a:t>
            </a:r>
            <a:r>
              <a:rPr sz="4000" spc="-45" dirty="0">
                <a:latin typeface="Arial"/>
                <a:cs typeface="Arial"/>
              </a:rPr>
              <a:t>y</a:t>
            </a:r>
            <a:r>
              <a:rPr sz="4000" spc="290" dirty="0">
                <a:latin typeface="Arial"/>
                <a:cs typeface="Arial"/>
              </a:rPr>
              <a:t>thon</a:t>
            </a:r>
            <a:r>
              <a:rPr sz="4000" spc="-5" dirty="0">
                <a:latin typeface="Arial Unicode MS"/>
                <a:cs typeface="Arial Unicode MS"/>
              </a:rPr>
              <a:t>蟒蛇绘制</a:t>
            </a: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实例编写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84290" y="1600894"/>
            <a:ext cx="237744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使用</a:t>
            </a:r>
            <a:r>
              <a:rPr sz="2000" b="1" spc="35" dirty="0">
                <a:latin typeface="Arial"/>
                <a:cs typeface="Arial"/>
              </a:rPr>
              <a:t>ID</a:t>
            </a:r>
            <a:r>
              <a:rPr sz="2000" b="1" spc="40" dirty="0">
                <a:latin typeface="Arial"/>
                <a:cs typeface="Arial"/>
              </a:rPr>
              <a:t>L</a:t>
            </a:r>
            <a:r>
              <a:rPr sz="2000" b="1" spc="-20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的文件方式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2056" y="2210992"/>
            <a:ext cx="10439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编写代码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52056" y="2820846"/>
            <a:ext cx="10439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并保存为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86754" y="3430446"/>
            <a:ext cx="257429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60" dirty="0">
                <a:latin typeface="Arial"/>
                <a:cs typeface="Arial"/>
              </a:rPr>
              <a:t>Pyth</a:t>
            </a:r>
            <a:r>
              <a:rPr sz="2000" b="1" spc="80" dirty="0">
                <a:latin typeface="Arial"/>
                <a:cs typeface="Arial"/>
              </a:rPr>
              <a:t>onDr</a:t>
            </a:r>
            <a:r>
              <a:rPr sz="2000" b="1" spc="70" dirty="0">
                <a:latin typeface="Arial"/>
                <a:cs typeface="Arial"/>
              </a:rPr>
              <a:t>a</a:t>
            </a:r>
            <a:r>
              <a:rPr sz="2000" b="1" spc="60" dirty="0">
                <a:latin typeface="Arial"/>
                <a:cs typeface="Arial"/>
              </a:rPr>
              <a:t>w</a:t>
            </a:r>
            <a:r>
              <a:rPr sz="2000" b="1" spc="55" dirty="0">
                <a:latin typeface="Arial"/>
                <a:cs typeface="Arial"/>
              </a:rPr>
              <a:t>.py</a:t>
            </a:r>
            <a:r>
              <a:rPr sz="2000" b="1" spc="20" dirty="0"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文件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7196" y="111252"/>
            <a:ext cx="4032885" cy="4936490"/>
          </a:xfrm>
          <a:custGeom>
            <a:avLst/>
            <a:gdLst/>
            <a:ahLst/>
            <a:cxnLst/>
            <a:rect l="l" t="t" r="r" b="b"/>
            <a:pathLst>
              <a:path w="4032885" h="4936490">
                <a:moveTo>
                  <a:pt x="0" y="4936236"/>
                </a:moveTo>
                <a:lnTo>
                  <a:pt x="4032504" y="4936236"/>
                </a:lnTo>
                <a:lnTo>
                  <a:pt x="4032504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4147" y="108204"/>
            <a:ext cx="4038600" cy="4942840"/>
          </a:xfrm>
          <a:custGeom>
            <a:avLst/>
            <a:gdLst/>
            <a:ahLst/>
            <a:cxnLst/>
            <a:rect l="l" t="t" r="r" b="b"/>
            <a:pathLst>
              <a:path w="4038600" h="4942840">
                <a:moveTo>
                  <a:pt x="4037203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4940964"/>
                </a:lnTo>
                <a:lnTo>
                  <a:pt x="1358" y="4942329"/>
                </a:lnTo>
                <a:lnTo>
                  <a:pt x="4037203" y="4942329"/>
                </a:lnTo>
                <a:lnTo>
                  <a:pt x="4038600" y="4940964"/>
                </a:lnTo>
                <a:lnTo>
                  <a:pt x="4038600" y="4938671"/>
                </a:lnTo>
                <a:lnTo>
                  <a:pt x="3657" y="4938671"/>
                </a:lnTo>
                <a:lnTo>
                  <a:pt x="3657" y="3683"/>
                </a:lnTo>
                <a:lnTo>
                  <a:pt x="4038600" y="3683"/>
                </a:lnTo>
                <a:lnTo>
                  <a:pt x="4038600" y="1397"/>
                </a:lnTo>
                <a:lnTo>
                  <a:pt x="4037203" y="0"/>
                </a:lnTo>
                <a:close/>
              </a:path>
              <a:path w="4038600" h="4942840">
                <a:moveTo>
                  <a:pt x="4038600" y="3683"/>
                </a:moveTo>
                <a:lnTo>
                  <a:pt x="4034916" y="3683"/>
                </a:lnTo>
                <a:lnTo>
                  <a:pt x="4034916" y="4938671"/>
                </a:lnTo>
                <a:lnTo>
                  <a:pt x="4038600" y="4938671"/>
                </a:lnTo>
                <a:lnTo>
                  <a:pt x="4038600" y="3683"/>
                </a:lnTo>
                <a:close/>
              </a:path>
              <a:path w="4038600" h="4942840">
                <a:moveTo>
                  <a:pt x="4033774" y="4825"/>
                </a:moveTo>
                <a:lnTo>
                  <a:pt x="4876" y="4825"/>
                </a:lnTo>
                <a:lnTo>
                  <a:pt x="4876" y="4937451"/>
                </a:lnTo>
                <a:lnTo>
                  <a:pt x="4033774" y="4937451"/>
                </a:lnTo>
                <a:lnTo>
                  <a:pt x="4033774" y="4936233"/>
                </a:lnTo>
                <a:lnTo>
                  <a:pt x="6096" y="4936233"/>
                </a:lnTo>
                <a:lnTo>
                  <a:pt x="6096" y="6096"/>
                </a:lnTo>
                <a:lnTo>
                  <a:pt x="4033774" y="6096"/>
                </a:lnTo>
                <a:lnTo>
                  <a:pt x="4033774" y="4825"/>
                </a:lnTo>
                <a:close/>
              </a:path>
              <a:path w="4038600" h="4942840">
                <a:moveTo>
                  <a:pt x="4033774" y="6096"/>
                </a:moveTo>
                <a:lnTo>
                  <a:pt x="4032504" y="6096"/>
                </a:lnTo>
                <a:lnTo>
                  <a:pt x="4032504" y="4936233"/>
                </a:lnTo>
                <a:lnTo>
                  <a:pt x="4033774" y="4936233"/>
                </a:lnTo>
                <a:lnTo>
                  <a:pt x="4033774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66571" y="148070"/>
            <a:ext cx="3583304" cy="4911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5" dirty="0">
                <a:solidFill>
                  <a:srgbClr val="DF0000"/>
                </a:solidFill>
                <a:latin typeface="FZLTZHB--B51-0"/>
                <a:cs typeface="FZLTZHB--B51-0"/>
              </a:rPr>
              <a:t>#</a:t>
            </a:r>
            <a:r>
              <a:rPr sz="1600" b="1" spc="-135" dirty="0">
                <a:solidFill>
                  <a:srgbClr val="DF0000"/>
                </a:solidFill>
                <a:latin typeface="FZLTZHB--B51-0"/>
                <a:cs typeface="FZLTZHB--B51-0"/>
              </a:rPr>
              <a:t>PythonDraw.py</a:t>
            </a:r>
            <a:endParaRPr sz="16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 dirty="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 dirty="0">
              <a:latin typeface="FZLTZHB--B51-0"/>
              <a:cs typeface="FZLTZHB--B51-0"/>
            </a:endParaRPr>
          </a:p>
          <a:p>
            <a:pPr marL="12700" marR="781685">
              <a:lnSpc>
                <a:spcPct val="120000"/>
              </a:lnSpc>
            </a:pPr>
            <a:r>
              <a:rPr sz="1600" b="1" spc="130" dirty="0">
                <a:latin typeface="FZLTZHB--B51-0"/>
                <a:cs typeface="FZLTZHB--B51-0"/>
              </a:rPr>
              <a:t>turtle.f</a:t>
            </a:r>
            <a:r>
              <a:rPr sz="1600" b="1" spc="204" dirty="0">
                <a:latin typeface="FZLTZHB--B51-0"/>
                <a:cs typeface="FZLTZHB--B51-0"/>
              </a:rPr>
              <a:t>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r>
              <a:rPr sz="1600" b="1" spc="165" dirty="0">
                <a:latin typeface="FZLTZHB--B51-0"/>
                <a:cs typeface="FZLTZHB--B51-0"/>
              </a:rPr>
              <a:t> </a:t>
            </a: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5" dirty="0">
                <a:latin typeface="FZLTZHB--B51-0"/>
                <a:cs typeface="FZLTZHB--B51-0"/>
              </a:rPr>
              <a:t>turtle.pencol</a:t>
            </a:r>
            <a:r>
              <a:rPr sz="1600" b="1" spc="30" dirty="0">
                <a:latin typeface="FZLTZHB--B51-0"/>
                <a:cs typeface="FZLTZHB--B51-0"/>
              </a:rPr>
              <a:t>o</a:t>
            </a:r>
            <a:r>
              <a:rPr sz="1600" b="1" spc="190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</a:t>
            </a:r>
            <a:r>
              <a:rPr sz="1600" b="1" spc="3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 dirty="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 dirty="0">
              <a:latin typeface="FZLTZHB--B51-0"/>
              <a:cs typeface="FZLTZHB--B51-0"/>
            </a:endParaRPr>
          </a:p>
          <a:p>
            <a:pPr marL="12700" marR="671195" indent="44450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0" dirty="0">
                <a:latin typeface="FZLTZHB--B51-0"/>
                <a:cs typeface="FZLTZHB--B51-0"/>
              </a:rPr>
              <a:t>r</a:t>
            </a:r>
            <a:r>
              <a:rPr sz="1600" b="1" spc="35" dirty="0">
                <a:latin typeface="FZLTZHB--B51-0"/>
                <a:cs typeface="FZLTZHB--B51-0"/>
              </a:rPr>
              <a:t>cl</a:t>
            </a:r>
            <a:r>
              <a:rPr sz="1600" b="1" spc="60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r>
              <a:rPr sz="1600" b="1" spc="-30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15" dirty="0">
                <a:latin typeface="FZLTZHB--B51-0"/>
                <a:cs typeface="FZLTZHB--B51-0"/>
              </a:rPr>
              <a:t>40,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150" dirty="0">
                <a:latin typeface="FZLTZHB--B51-0"/>
                <a:cs typeface="FZLTZHB--B51-0"/>
              </a:rPr>
              <a:t>/2)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turtle.f</a:t>
            </a:r>
            <a:r>
              <a:rPr sz="1600" b="1" spc="204" dirty="0">
                <a:latin typeface="FZLTZHB--B51-0"/>
                <a:cs typeface="FZLTZHB--B51-0"/>
              </a:rPr>
              <a:t>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70" dirty="0">
                <a:latin typeface="FZLTZHB--B51-0"/>
                <a:cs typeface="FZLTZHB--B51-0"/>
              </a:rPr>
              <a:t>16,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75" dirty="0">
                <a:latin typeface="FZLTZHB--B51-0"/>
                <a:cs typeface="FZLTZHB--B51-0"/>
              </a:rPr>
              <a:t>1</a:t>
            </a:r>
            <a:r>
              <a:rPr sz="1600" b="1" spc="-100" dirty="0">
                <a:latin typeface="FZLTZHB--B51-0"/>
                <a:cs typeface="FZLTZHB--B51-0"/>
              </a:rPr>
              <a:t>8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 dirty="0">
              <a:latin typeface="FZLTZHB--B51-0"/>
              <a:cs typeface="FZLTZHB--B51-0"/>
            </a:endParaRPr>
          </a:p>
          <a:p>
            <a:pPr marL="12700" marR="1449705">
              <a:lnSpc>
                <a:spcPct val="120000"/>
              </a:lnSpc>
            </a:pPr>
            <a:r>
              <a:rPr sz="1600" b="1" spc="130" dirty="0">
                <a:latin typeface="FZLTZHB--B51-0"/>
                <a:cs typeface="FZLTZHB--B51-0"/>
              </a:rPr>
              <a:t>turtle.f</a:t>
            </a:r>
            <a:r>
              <a:rPr sz="1600" b="1" spc="204" dirty="0">
                <a:latin typeface="FZLTZHB--B51-0"/>
                <a:cs typeface="FZLTZHB--B51-0"/>
              </a:rPr>
              <a:t>d</a:t>
            </a:r>
            <a:r>
              <a:rPr sz="1600" b="1" spc="-50" dirty="0">
                <a:latin typeface="FZLTZHB--B51-0"/>
                <a:cs typeface="FZLTZHB--B51-0"/>
              </a:rPr>
              <a:t>(40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145" dirty="0">
                <a:latin typeface="FZLTZHB--B51-0"/>
                <a:cs typeface="FZLTZHB--B51-0"/>
              </a:rPr>
              <a:t>2</a:t>
            </a:r>
            <a:r>
              <a:rPr sz="1600" b="1" spc="60" dirty="0">
                <a:latin typeface="FZLTZHB--B51-0"/>
                <a:cs typeface="FZLTZHB--B51-0"/>
              </a:rPr>
              <a:t>/</a:t>
            </a:r>
            <a:r>
              <a:rPr sz="1600" b="1" spc="30" dirty="0">
                <a:latin typeface="FZLTZHB--B51-0"/>
                <a:cs typeface="FZLTZHB--B51-0"/>
              </a:rPr>
              <a:t>3)</a:t>
            </a:r>
            <a:r>
              <a:rPr sz="1600" b="1" spc="15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turtle.don</a:t>
            </a:r>
            <a:r>
              <a:rPr sz="1600" b="1" spc="4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 dirty="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079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运行效果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20161" y="1496938"/>
            <a:ext cx="35052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ID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400" b="1" spc="-235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打开文件，按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F</a:t>
            </a:r>
            <a:r>
              <a:rPr sz="2400" b="1" dirty="0">
                <a:solidFill>
                  <a:srgbClr val="006FC0"/>
                </a:solidFill>
                <a:latin typeface="Arial"/>
                <a:cs typeface="Arial"/>
              </a:rPr>
              <a:t>5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运行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67711" y="2083307"/>
            <a:ext cx="4608576" cy="2706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47613" y="397432"/>
            <a:ext cx="104521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D98430"/>
                </a:solidFill>
                <a:latin typeface="Heiti SC"/>
                <a:cs typeface="Heiti SC"/>
              </a:rPr>
              <a:t>程序关键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87196" y="111252"/>
            <a:ext cx="4032885" cy="4936490"/>
          </a:xfrm>
          <a:custGeom>
            <a:avLst/>
            <a:gdLst/>
            <a:ahLst/>
            <a:cxnLst/>
            <a:rect l="l" t="t" r="r" b="b"/>
            <a:pathLst>
              <a:path w="4032885" h="4936490">
                <a:moveTo>
                  <a:pt x="0" y="4936236"/>
                </a:moveTo>
                <a:lnTo>
                  <a:pt x="4032504" y="4936236"/>
                </a:lnTo>
                <a:lnTo>
                  <a:pt x="4032504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4147" y="108204"/>
            <a:ext cx="4038600" cy="4942840"/>
          </a:xfrm>
          <a:custGeom>
            <a:avLst/>
            <a:gdLst/>
            <a:ahLst/>
            <a:cxnLst/>
            <a:rect l="l" t="t" r="r" b="b"/>
            <a:pathLst>
              <a:path w="4038600" h="4942840">
                <a:moveTo>
                  <a:pt x="4037203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4940964"/>
                </a:lnTo>
                <a:lnTo>
                  <a:pt x="1358" y="4942329"/>
                </a:lnTo>
                <a:lnTo>
                  <a:pt x="4037203" y="4942329"/>
                </a:lnTo>
                <a:lnTo>
                  <a:pt x="4038600" y="4940964"/>
                </a:lnTo>
                <a:lnTo>
                  <a:pt x="4038600" y="4938671"/>
                </a:lnTo>
                <a:lnTo>
                  <a:pt x="3657" y="4938671"/>
                </a:lnTo>
                <a:lnTo>
                  <a:pt x="3657" y="3683"/>
                </a:lnTo>
                <a:lnTo>
                  <a:pt x="4038600" y="3683"/>
                </a:lnTo>
                <a:lnTo>
                  <a:pt x="4038600" y="1397"/>
                </a:lnTo>
                <a:lnTo>
                  <a:pt x="4037203" y="0"/>
                </a:lnTo>
                <a:close/>
              </a:path>
              <a:path w="4038600" h="4942840">
                <a:moveTo>
                  <a:pt x="4038600" y="3683"/>
                </a:moveTo>
                <a:lnTo>
                  <a:pt x="4034916" y="3683"/>
                </a:lnTo>
                <a:lnTo>
                  <a:pt x="4034916" y="4938671"/>
                </a:lnTo>
                <a:lnTo>
                  <a:pt x="4038600" y="4938671"/>
                </a:lnTo>
                <a:lnTo>
                  <a:pt x="4038600" y="3683"/>
                </a:lnTo>
                <a:close/>
              </a:path>
              <a:path w="4038600" h="4942840">
                <a:moveTo>
                  <a:pt x="4033774" y="4825"/>
                </a:moveTo>
                <a:lnTo>
                  <a:pt x="4876" y="4825"/>
                </a:lnTo>
                <a:lnTo>
                  <a:pt x="4876" y="4937451"/>
                </a:lnTo>
                <a:lnTo>
                  <a:pt x="4033774" y="4937451"/>
                </a:lnTo>
                <a:lnTo>
                  <a:pt x="4033774" y="4936233"/>
                </a:lnTo>
                <a:lnTo>
                  <a:pt x="6096" y="4936233"/>
                </a:lnTo>
                <a:lnTo>
                  <a:pt x="6096" y="6096"/>
                </a:lnTo>
                <a:lnTo>
                  <a:pt x="4033774" y="6096"/>
                </a:lnTo>
                <a:lnTo>
                  <a:pt x="4033774" y="4825"/>
                </a:lnTo>
                <a:close/>
              </a:path>
              <a:path w="4038600" h="4942840">
                <a:moveTo>
                  <a:pt x="4033774" y="6096"/>
                </a:moveTo>
                <a:lnTo>
                  <a:pt x="4032504" y="6096"/>
                </a:lnTo>
                <a:lnTo>
                  <a:pt x="4032504" y="4936233"/>
                </a:lnTo>
                <a:lnTo>
                  <a:pt x="4033774" y="4936233"/>
                </a:lnTo>
                <a:lnTo>
                  <a:pt x="4033774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66571" y="148070"/>
            <a:ext cx="15830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5" dirty="0">
                <a:solidFill>
                  <a:srgbClr val="DF0000"/>
                </a:solidFill>
                <a:latin typeface="FZLTZHB--B51-0"/>
                <a:cs typeface="FZLTZHB--B51-0"/>
              </a:rPr>
              <a:t>#</a:t>
            </a:r>
            <a:r>
              <a:rPr sz="1600" b="1" spc="-135" dirty="0">
                <a:solidFill>
                  <a:srgbClr val="DF0000"/>
                </a:solidFill>
                <a:latin typeface="FZLTZHB--B51-0"/>
                <a:cs typeface="FZLTZHB--B51-0"/>
              </a:rPr>
              <a:t>PythonDraw.py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6571" y="441158"/>
            <a:ext cx="14719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66571" y="733766"/>
            <a:ext cx="3583304" cy="4326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1685">
              <a:lnSpc>
                <a:spcPct val="120000"/>
              </a:lnSpc>
            </a:pPr>
            <a:r>
              <a:rPr sz="1600" b="1" spc="130" dirty="0">
                <a:latin typeface="FZLTZHB--B51-0"/>
                <a:cs typeface="FZLTZHB--B51-0"/>
              </a:rPr>
              <a:t>turtle.f</a:t>
            </a:r>
            <a:r>
              <a:rPr sz="1600" b="1" spc="204" dirty="0">
                <a:latin typeface="FZLTZHB--B51-0"/>
                <a:cs typeface="FZLTZHB--B51-0"/>
              </a:rPr>
              <a:t>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r>
              <a:rPr sz="1600" b="1" spc="165" dirty="0">
                <a:latin typeface="FZLTZHB--B51-0"/>
                <a:cs typeface="FZLTZHB--B51-0"/>
              </a:rPr>
              <a:t> </a:t>
            </a: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5" dirty="0">
                <a:latin typeface="FZLTZHB--B51-0"/>
                <a:cs typeface="FZLTZHB--B51-0"/>
              </a:rPr>
              <a:t>turtle.pencol</a:t>
            </a:r>
            <a:r>
              <a:rPr sz="1600" b="1" spc="30" dirty="0">
                <a:latin typeface="FZLTZHB--B51-0"/>
                <a:cs typeface="FZLTZHB--B51-0"/>
              </a:rPr>
              <a:t>o</a:t>
            </a:r>
            <a:r>
              <a:rPr sz="1600" b="1" spc="190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</a:t>
            </a:r>
            <a:r>
              <a:rPr sz="1600" b="1" spc="3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marR="671195" indent="44450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0" dirty="0">
                <a:latin typeface="FZLTZHB--B51-0"/>
                <a:cs typeface="FZLTZHB--B51-0"/>
              </a:rPr>
              <a:t>r</a:t>
            </a:r>
            <a:r>
              <a:rPr sz="1600" b="1" spc="35" dirty="0">
                <a:latin typeface="FZLTZHB--B51-0"/>
                <a:cs typeface="FZLTZHB--B51-0"/>
              </a:rPr>
              <a:t>cl</a:t>
            </a:r>
            <a:r>
              <a:rPr sz="1600" b="1" spc="60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r>
              <a:rPr sz="1600" b="1" spc="-30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15" dirty="0">
                <a:latin typeface="FZLTZHB--B51-0"/>
                <a:cs typeface="FZLTZHB--B51-0"/>
              </a:rPr>
              <a:t>40,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150" dirty="0">
                <a:latin typeface="FZLTZHB--B51-0"/>
                <a:cs typeface="FZLTZHB--B51-0"/>
              </a:rPr>
              <a:t>/2)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turtle.f</a:t>
            </a:r>
            <a:r>
              <a:rPr sz="1600" b="1" spc="204" dirty="0">
                <a:latin typeface="FZLTZHB--B51-0"/>
                <a:cs typeface="FZLTZHB--B51-0"/>
              </a:rPr>
              <a:t>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70" dirty="0">
                <a:latin typeface="FZLTZHB--B51-0"/>
                <a:cs typeface="FZLTZHB--B51-0"/>
              </a:rPr>
              <a:t>16,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75" dirty="0">
                <a:latin typeface="FZLTZHB--B51-0"/>
                <a:cs typeface="FZLTZHB--B51-0"/>
              </a:rPr>
              <a:t>1</a:t>
            </a:r>
            <a:r>
              <a:rPr sz="1600" b="1" spc="-100" dirty="0">
                <a:latin typeface="FZLTZHB--B51-0"/>
                <a:cs typeface="FZLTZHB--B51-0"/>
              </a:rPr>
              <a:t>8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12700" marR="1449705">
              <a:lnSpc>
                <a:spcPct val="120000"/>
              </a:lnSpc>
            </a:pPr>
            <a:r>
              <a:rPr sz="1600" b="1" spc="130" dirty="0">
                <a:latin typeface="FZLTZHB--B51-0"/>
                <a:cs typeface="FZLTZHB--B51-0"/>
              </a:rPr>
              <a:t>turtle.f</a:t>
            </a:r>
            <a:r>
              <a:rPr sz="1600" b="1" spc="204" dirty="0">
                <a:latin typeface="FZLTZHB--B51-0"/>
                <a:cs typeface="FZLTZHB--B51-0"/>
              </a:rPr>
              <a:t>d</a:t>
            </a:r>
            <a:r>
              <a:rPr sz="1600" b="1" spc="-50" dirty="0">
                <a:latin typeface="FZLTZHB--B51-0"/>
                <a:cs typeface="FZLTZHB--B51-0"/>
              </a:rPr>
              <a:t>(40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145" dirty="0">
                <a:latin typeface="FZLTZHB--B51-0"/>
                <a:cs typeface="FZLTZHB--B51-0"/>
              </a:rPr>
              <a:t>2</a:t>
            </a:r>
            <a:r>
              <a:rPr sz="1600" b="1" spc="60" dirty="0">
                <a:latin typeface="FZLTZHB--B51-0"/>
                <a:cs typeface="FZLTZHB--B51-0"/>
              </a:rPr>
              <a:t>/</a:t>
            </a:r>
            <a:r>
              <a:rPr sz="1600" b="1" spc="30" dirty="0">
                <a:latin typeface="FZLTZHB--B51-0"/>
                <a:cs typeface="FZLTZHB--B51-0"/>
              </a:rPr>
              <a:t>3)</a:t>
            </a:r>
            <a:r>
              <a:rPr sz="1600" b="1" spc="15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turtle.don</a:t>
            </a:r>
            <a:r>
              <a:rPr sz="1600" b="1" spc="4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73074" y="340613"/>
            <a:ext cx="4607560" cy="360045"/>
          </a:xfrm>
          <a:custGeom>
            <a:avLst/>
            <a:gdLst/>
            <a:ahLst/>
            <a:cxnLst/>
            <a:rect l="l" t="t" r="r" b="b"/>
            <a:pathLst>
              <a:path w="4607560" h="360045">
                <a:moveTo>
                  <a:pt x="0" y="359663"/>
                </a:moveTo>
                <a:lnTo>
                  <a:pt x="4607052" y="359663"/>
                </a:lnTo>
                <a:lnTo>
                  <a:pt x="4607052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D984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42786" y="1706050"/>
            <a:ext cx="2061845" cy="210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import</a:t>
            </a:r>
            <a:r>
              <a:rPr sz="2000" b="1" i="1" spc="-12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dirty="0">
                <a:latin typeface="Heiti SC"/>
                <a:cs typeface="Heiti SC"/>
              </a:rPr>
              <a:t>保留字</a:t>
            </a:r>
            <a:endParaRPr sz="2000">
              <a:latin typeface="Heiti SC"/>
              <a:cs typeface="Heiti SC"/>
            </a:endParaRPr>
          </a:p>
          <a:p>
            <a:pPr marL="12065" marR="5080" algn="ctr">
              <a:lnSpc>
                <a:spcPct val="200000"/>
              </a:lnSpc>
            </a:pPr>
            <a:r>
              <a:rPr sz="2000" b="1" dirty="0">
                <a:latin typeface="Heiti SC"/>
                <a:cs typeface="Heiti SC"/>
              </a:rPr>
              <a:t>引入了一个绘图库 名字叫：</a:t>
            </a:r>
            <a:r>
              <a:rPr sz="2000" b="1" spc="105" dirty="0">
                <a:solidFill>
                  <a:srgbClr val="1DB41D"/>
                </a:solidFill>
                <a:latin typeface="Arial"/>
                <a:cs typeface="Arial"/>
              </a:rPr>
              <a:t>tu</a:t>
            </a:r>
            <a:r>
              <a:rPr sz="2000" b="1" spc="145" dirty="0">
                <a:solidFill>
                  <a:srgbClr val="1DB41D"/>
                </a:solidFill>
                <a:latin typeface="Arial"/>
                <a:cs typeface="Arial"/>
              </a:rPr>
              <a:t>r</a:t>
            </a:r>
            <a:r>
              <a:rPr sz="2000" b="1" spc="100" dirty="0">
                <a:solidFill>
                  <a:srgbClr val="1DB41D"/>
                </a:solidFill>
                <a:latin typeface="Arial"/>
                <a:cs typeface="Arial"/>
              </a:rPr>
              <a:t>t</a:t>
            </a:r>
            <a:r>
              <a:rPr sz="2000" b="1" spc="80" dirty="0">
                <a:solidFill>
                  <a:srgbClr val="1DB41D"/>
                </a:solidFill>
                <a:latin typeface="Arial"/>
                <a:cs typeface="Arial"/>
              </a:rPr>
              <a:t>l</a:t>
            </a:r>
            <a:r>
              <a:rPr sz="2000" b="1" spc="50" dirty="0">
                <a:solidFill>
                  <a:srgbClr val="1DB41D"/>
                </a:solidFill>
                <a:latin typeface="Arial"/>
                <a:cs typeface="Arial"/>
              </a:rPr>
              <a:t>e</a:t>
            </a:r>
            <a:r>
              <a:rPr sz="2000" b="1" spc="25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没错，就是</a:t>
            </a:r>
            <a:r>
              <a:rPr sz="2000" b="1" spc="75" dirty="0">
                <a:latin typeface="Heiti SC"/>
                <a:cs typeface="Heiti SC"/>
              </a:rPr>
              <a:t> </a:t>
            </a:r>
            <a:r>
              <a:rPr sz="2000" b="1" dirty="0">
                <a:solidFill>
                  <a:srgbClr val="1DB41D"/>
                </a:solidFill>
                <a:latin typeface="Heiti SC"/>
                <a:cs typeface="Heiti SC"/>
              </a:rPr>
              <a:t>海龟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932177" y="2400991"/>
            <a:ext cx="53517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准备好电脑，与老师一起编码吧！</a:t>
            </a:r>
            <a:endParaRPr sz="28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91158" y="2303830"/>
            <a:ext cx="636143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65" dirty="0">
                <a:latin typeface="Arial"/>
                <a:cs typeface="Arial"/>
              </a:rPr>
              <a:t>P</a:t>
            </a:r>
            <a:r>
              <a:rPr sz="4000" spc="-45" dirty="0">
                <a:latin typeface="Arial"/>
                <a:cs typeface="Arial"/>
              </a:rPr>
              <a:t>y</a:t>
            </a:r>
            <a:r>
              <a:rPr sz="4000" spc="290" dirty="0">
                <a:latin typeface="Arial"/>
                <a:cs typeface="Arial"/>
              </a:rPr>
              <a:t>thon</a:t>
            </a:r>
            <a:r>
              <a:rPr sz="4000" spc="-5" dirty="0">
                <a:latin typeface="Arial Unicode MS"/>
                <a:cs typeface="Arial Unicode MS"/>
              </a:rPr>
              <a:t>蟒蛇绘制</a:t>
            </a: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举一反三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94612" y="101560"/>
            <a:ext cx="158305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5" dirty="0">
                <a:solidFill>
                  <a:srgbClr val="DF0000"/>
                </a:solidFill>
                <a:latin typeface="FZLTZHB--B51-0"/>
                <a:cs typeface="FZLTZHB--B51-0"/>
              </a:rPr>
              <a:t>#</a:t>
            </a:r>
            <a:r>
              <a:rPr sz="1600" b="1" spc="-135" dirty="0">
                <a:solidFill>
                  <a:srgbClr val="DF0000"/>
                </a:solidFill>
                <a:latin typeface="FZLTZHB--B51-0"/>
                <a:cs typeface="FZLTZHB--B51-0"/>
              </a:rPr>
              <a:t>PythonDraw.py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4612" y="394422"/>
            <a:ext cx="3583304" cy="4593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 dirty="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40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0" dirty="0">
                <a:latin typeface="FZLTZHB--B51-0"/>
                <a:cs typeface="FZLTZHB--B51-0"/>
              </a:rPr>
              <a:t>-</a:t>
            </a:r>
            <a:r>
              <a:rPr sz="1600" b="1" spc="-170" dirty="0">
                <a:latin typeface="FZLTZHB--B51-0"/>
                <a:cs typeface="FZLTZHB--B51-0"/>
              </a:rPr>
              <a:t>2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-21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 dirty="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r>
              <a:rPr sz="1600" b="1" spc="165" dirty="0">
                <a:latin typeface="FZLTZHB--B51-0"/>
                <a:cs typeface="FZLTZHB--B51-0"/>
              </a:rPr>
              <a:t> </a:t>
            </a: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-4</a:t>
            </a:r>
            <a:r>
              <a:rPr sz="1600" b="1" spc="25" dirty="0">
                <a:latin typeface="FZLTZHB--B51-0"/>
                <a:cs typeface="FZLTZHB--B51-0"/>
              </a:rPr>
              <a:t>0)</a:t>
            </a:r>
            <a:endParaRPr sz="1600" dirty="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 dirty="0">
              <a:latin typeface="FZLTZHB--B51-0"/>
              <a:cs typeface="FZLTZHB--B51-0"/>
            </a:endParaRPr>
          </a:p>
          <a:p>
            <a:pPr marL="12700" marR="671195" indent="44450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r>
              <a:rPr sz="1600" b="1" spc="-30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15" dirty="0">
                <a:latin typeface="FZLTZHB--B51-0"/>
                <a:cs typeface="FZLTZHB--B51-0"/>
              </a:rPr>
              <a:t>40,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150" dirty="0">
                <a:latin typeface="FZLTZHB--B51-0"/>
                <a:cs typeface="FZLTZHB--B51-0"/>
              </a:rPr>
              <a:t>/2)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70" dirty="0">
                <a:latin typeface="FZLTZHB--B51-0"/>
                <a:cs typeface="FZLTZHB--B51-0"/>
              </a:rPr>
              <a:t>16,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75" dirty="0">
                <a:latin typeface="FZLTZHB--B51-0"/>
                <a:cs typeface="FZLTZHB--B51-0"/>
              </a:rPr>
              <a:t>1</a:t>
            </a:r>
            <a:r>
              <a:rPr sz="1600" b="1" spc="-100" dirty="0">
                <a:latin typeface="FZLTZHB--B51-0"/>
                <a:cs typeface="FZLTZHB--B51-0"/>
              </a:rPr>
              <a:t>8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140" dirty="0">
                <a:latin typeface="FZLTZHB--B51-0"/>
                <a:cs typeface="FZLTZHB--B51-0"/>
              </a:rPr>
              <a:t>turtle.fd</a:t>
            </a:r>
            <a:r>
              <a:rPr sz="1600" b="1" spc="15" dirty="0">
                <a:latin typeface="FZLTZHB--B51-0"/>
                <a:cs typeface="FZLTZHB--B51-0"/>
              </a:rPr>
              <a:t>(</a:t>
            </a:r>
            <a:r>
              <a:rPr sz="1600" b="1" spc="20" dirty="0">
                <a:latin typeface="FZLTZHB--B51-0"/>
                <a:cs typeface="FZLTZHB--B51-0"/>
              </a:rPr>
              <a:t>4</a:t>
            </a:r>
            <a:r>
              <a:rPr sz="1600" b="1" spc="-200" dirty="0">
                <a:latin typeface="FZLTZHB--B51-0"/>
                <a:cs typeface="FZLTZHB--B51-0"/>
              </a:rPr>
              <a:t>0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75" dirty="0">
                <a:latin typeface="FZLTZHB--B51-0"/>
                <a:cs typeface="FZLTZHB--B51-0"/>
              </a:rPr>
              <a:t>2</a:t>
            </a:r>
            <a:r>
              <a:rPr sz="1600" b="1" spc="65" dirty="0">
                <a:latin typeface="FZLTZHB--B51-0"/>
                <a:cs typeface="FZLTZHB--B51-0"/>
              </a:rPr>
              <a:t>/</a:t>
            </a:r>
            <a:r>
              <a:rPr sz="1600" b="1" spc="130" dirty="0">
                <a:latin typeface="FZLTZHB--B51-0"/>
                <a:cs typeface="FZLTZHB--B51-0"/>
              </a:rPr>
              <a:t>3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turtle.don</a:t>
            </a:r>
            <a:r>
              <a:rPr sz="1600" b="1" spc="4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 dirty="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50204" y="4739498"/>
            <a:ext cx="1686560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原</a:t>
            </a:r>
            <a:r>
              <a:rPr sz="1400" b="1" spc="5" dirty="0">
                <a:solidFill>
                  <a:srgbClr val="006FC0"/>
                </a:solidFill>
                <a:latin typeface="Heiti SC"/>
                <a:cs typeface="Heiti SC"/>
              </a:rPr>
              <a:t>创</a:t>
            </a:r>
            <a:r>
              <a:rPr sz="1400" b="1" spc="55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1400" b="1" spc="70" dirty="0">
                <a:solidFill>
                  <a:srgbClr val="006FC0"/>
                </a:solidFill>
                <a:latin typeface="Arial"/>
                <a:cs typeface="Arial"/>
              </a:rPr>
              <a:t>@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嵩天老师团队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80731" y="4443984"/>
            <a:ext cx="1537716" cy="539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3628" y="1851660"/>
            <a:ext cx="4274820" cy="14249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079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举一反三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64132" y="1603745"/>
            <a:ext cx="7205980" cy="274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5639">
              <a:lnSpc>
                <a:spcPct val="100000"/>
              </a:lnSpc>
            </a:pP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Pyth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语法元素理解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蟒蛇绘制</a:t>
            </a:r>
            <a:r>
              <a:rPr sz="2400" b="1" spc="-10" dirty="0">
                <a:latin typeface="Heiti SC"/>
                <a:cs typeface="Heiti SC"/>
              </a:rPr>
              <a:t>共</a:t>
            </a:r>
            <a:r>
              <a:rPr sz="2400" b="1" spc="140" dirty="0">
                <a:latin typeface="Arial"/>
                <a:cs typeface="Arial"/>
              </a:rPr>
              <a:t>17</a:t>
            </a:r>
            <a:r>
              <a:rPr sz="2400" b="1" dirty="0">
                <a:latin typeface="Heiti SC"/>
                <a:cs typeface="Heiti SC"/>
              </a:rPr>
              <a:t>行代码，但很多行类似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清楚理解这</a:t>
            </a:r>
            <a:r>
              <a:rPr sz="2400" b="1" spc="140" dirty="0">
                <a:latin typeface="Arial"/>
                <a:cs typeface="Arial"/>
              </a:rPr>
              <a:t>17</a:t>
            </a:r>
            <a:r>
              <a:rPr sz="2400" b="1" dirty="0">
                <a:latin typeface="Heiti SC"/>
                <a:cs typeface="Heiti SC"/>
              </a:rPr>
              <a:t>行代码能够掌握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基本绘图方法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参考框架结构、逐行分析、逐词理解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079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举一反三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64132" y="1603745"/>
            <a:ext cx="6210300" cy="274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061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程序参数的改变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蟒蛇的颜色：黑色、白色、七彩</a:t>
            </a:r>
            <a:r>
              <a:rPr sz="2400" b="1" spc="-30" dirty="0">
                <a:latin typeface="Heiti SC"/>
                <a:cs typeface="Heiti SC"/>
              </a:rPr>
              <a:t>色</a:t>
            </a:r>
            <a:r>
              <a:rPr sz="2400" b="1" spc="-90" dirty="0">
                <a:latin typeface="Heiti SC"/>
                <a:cs typeface="Heiti SC"/>
              </a:rPr>
              <a:t>…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蟒蛇的长度</a:t>
            </a:r>
            <a:r>
              <a:rPr sz="2400" b="1" spc="-10" dirty="0">
                <a:latin typeface="Heiti SC"/>
                <a:cs typeface="Heiti SC"/>
              </a:rPr>
              <a:t>：</a:t>
            </a:r>
            <a:r>
              <a:rPr sz="2400" b="1" spc="140" dirty="0">
                <a:latin typeface="Arial"/>
                <a:cs typeface="Arial"/>
              </a:rPr>
              <a:t>1</a:t>
            </a:r>
            <a:r>
              <a:rPr sz="2400" b="1" dirty="0">
                <a:latin typeface="Heiti SC"/>
                <a:cs typeface="Heiti SC"/>
              </a:rPr>
              <a:t>节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140" dirty="0">
                <a:latin typeface="Arial"/>
                <a:cs typeface="Arial"/>
              </a:rPr>
              <a:t>3</a:t>
            </a:r>
            <a:r>
              <a:rPr sz="2400" b="1" dirty="0">
                <a:latin typeface="Heiti SC"/>
                <a:cs typeface="Heiti SC"/>
              </a:rPr>
              <a:t>节、</a:t>
            </a:r>
            <a:r>
              <a:rPr sz="2400" b="1" spc="140" dirty="0">
                <a:latin typeface="Arial"/>
                <a:cs typeface="Arial"/>
              </a:rPr>
              <a:t>10</a:t>
            </a:r>
            <a:r>
              <a:rPr sz="2400" b="1" dirty="0">
                <a:latin typeface="Heiti SC"/>
                <a:cs typeface="Heiti SC"/>
              </a:rPr>
              <a:t>节</a:t>
            </a:r>
            <a:r>
              <a:rPr sz="2400" b="1" spc="-90" dirty="0">
                <a:latin typeface="Heiti SC"/>
                <a:cs typeface="Heiti SC"/>
              </a:rPr>
              <a:t>…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latin typeface="Arial"/>
                <a:cs typeface="Arial"/>
              </a:rPr>
              <a:t>Pyt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5" dirty="0">
                <a:latin typeface="Arial"/>
                <a:cs typeface="Arial"/>
              </a:rPr>
              <a:t>on</a:t>
            </a:r>
            <a:r>
              <a:rPr sz="2400" b="1" dirty="0">
                <a:latin typeface="Heiti SC"/>
                <a:cs typeface="Heiti SC"/>
              </a:rPr>
              <a:t>蟒蛇的方向：向左走、斜着</a:t>
            </a:r>
            <a:r>
              <a:rPr sz="2400" b="1" spc="-25" dirty="0">
                <a:latin typeface="Heiti SC"/>
                <a:cs typeface="Heiti SC"/>
              </a:rPr>
              <a:t>走</a:t>
            </a:r>
            <a:r>
              <a:rPr sz="2400" b="1" spc="-90" dirty="0">
                <a:latin typeface="Heiti SC"/>
                <a:cs typeface="Heiti SC"/>
              </a:rPr>
              <a:t>…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079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举一反三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43660" y="1603745"/>
            <a:ext cx="6943725" cy="274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7879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计算问题的扩展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蟒蛇绘</a:t>
            </a:r>
            <a:r>
              <a:rPr sz="2400" b="1" spc="-10" dirty="0">
                <a:latin typeface="Heiti SC"/>
                <a:cs typeface="Heiti SC"/>
              </a:rPr>
              <a:t>制</a:t>
            </a:r>
            <a:r>
              <a:rPr sz="2400" b="1" dirty="0">
                <a:latin typeface="Heiti SC"/>
                <a:cs typeface="Heiti SC"/>
              </a:rPr>
              <a:t>问题是各类图像绘制问题的代表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圆形绘制、五角星绘制、国旗绘制、机器猫绘</a:t>
            </a:r>
            <a:r>
              <a:rPr sz="2400" b="1" spc="5" dirty="0">
                <a:latin typeface="Heiti SC"/>
                <a:cs typeface="Heiti SC"/>
              </a:rPr>
              <a:t>制</a:t>
            </a:r>
            <a:r>
              <a:rPr sz="2400" b="1" spc="-90" dirty="0">
                <a:latin typeface="Heiti SC"/>
                <a:cs typeface="Heiti SC"/>
              </a:rPr>
              <a:t>…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掌握绘制一条线的方法，就可以绘制整个世界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本课概要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97934" y="2303830"/>
            <a:ext cx="1548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 Unicode MS"/>
                <a:cs typeface="Arial Unicode MS"/>
              </a:rPr>
              <a:t>小花絮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7673" y="1216589"/>
            <a:ext cx="663320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小惊喜：这些图像都</a:t>
            </a: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是</a:t>
            </a:r>
            <a:r>
              <a:rPr sz="2800" b="1" spc="90" dirty="0">
                <a:solidFill>
                  <a:srgbClr val="006FC0"/>
                </a:solidFill>
                <a:latin typeface="Arial"/>
                <a:cs typeface="Arial"/>
              </a:rPr>
              <a:t>Py</a:t>
            </a:r>
            <a:r>
              <a:rPr sz="2800" b="1" spc="5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800" b="1" spc="105" dirty="0">
                <a:solidFill>
                  <a:srgbClr val="006FC0"/>
                </a:solidFill>
                <a:latin typeface="Arial"/>
                <a:cs typeface="Arial"/>
              </a:rPr>
              <a:t>ho</a:t>
            </a:r>
            <a:r>
              <a:rPr sz="2800" b="1" spc="11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海龟</a:t>
            </a:r>
            <a:r>
              <a:rPr sz="2800" b="1" spc="5" dirty="0">
                <a:solidFill>
                  <a:srgbClr val="006FC0"/>
                </a:solidFill>
                <a:latin typeface="Heiti SC"/>
                <a:cs typeface="Heiti SC"/>
              </a:rPr>
              <a:t>的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作品</a:t>
            </a:r>
            <a:endParaRPr sz="28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51403" y="4490416"/>
            <a:ext cx="530034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1DB41D"/>
                </a:solidFill>
                <a:latin typeface="Heiti SC"/>
                <a:cs typeface="Heiti SC"/>
              </a:rPr>
              <a:t>更多作品请参考：</a:t>
            </a:r>
            <a:r>
              <a:rPr sz="1400" b="1" spc="40" dirty="0">
                <a:solidFill>
                  <a:srgbClr val="1DB41D"/>
                </a:solidFill>
                <a:latin typeface="Arial"/>
                <a:cs typeface="Arial"/>
              </a:rPr>
              <a:t>h</a:t>
            </a:r>
            <a:r>
              <a:rPr sz="1400" b="1" spc="105" dirty="0">
                <a:solidFill>
                  <a:srgbClr val="1DB41D"/>
                </a:solidFill>
                <a:latin typeface="Arial"/>
                <a:cs typeface="Arial"/>
              </a:rPr>
              <a:t>tt</a:t>
            </a:r>
            <a:r>
              <a:rPr sz="1400" b="1" spc="55" dirty="0">
                <a:solidFill>
                  <a:srgbClr val="1DB41D"/>
                </a:solidFill>
                <a:latin typeface="Arial"/>
                <a:cs typeface="Arial"/>
              </a:rPr>
              <a:t>ps:</a:t>
            </a:r>
            <a:r>
              <a:rPr sz="1400" b="1" spc="25" dirty="0">
                <a:solidFill>
                  <a:srgbClr val="1DB41D"/>
                </a:solidFill>
                <a:latin typeface="Arial"/>
                <a:cs typeface="Arial"/>
              </a:rPr>
              <a:t>/</a:t>
            </a:r>
            <a:r>
              <a:rPr sz="1400" b="1" spc="114" dirty="0">
                <a:solidFill>
                  <a:srgbClr val="1DB41D"/>
                </a:solidFill>
                <a:latin typeface="Arial"/>
                <a:cs typeface="Arial"/>
              </a:rPr>
              <a:t>/p</a:t>
            </a:r>
            <a:r>
              <a:rPr sz="1400" b="1" spc="135" dirty="0">
                <a:solidFill>
                  <a:srgbClr val="1DB41D"/>
                </a:solidFill>
                <a:latin typeface="Arial"/>
                <a:cs typeface="Arial"/>
              </a:rPr>
              <a:t>y</a:t>
            </a:r>
            <a:r>
              <a:rPr sz="1400" b="1" spc="105" dirty="0">
                <a:solidFill>
                  <a:srgbClr val="1DB41D"/>
                </a:solidFill>
                <a:latin typeface="Arial"/>
                <a:cs typeface="Arial"/>
              </a:rPr>
              <a:t>t</a:t>
            </a:r>
            <a:r>
              <a:rPr sz="1400" b="1" spc="40" dirty="0">
                <a:solidFill>
                  <a:srgbClr val="1DB41D"/>
                </a:solidFill>
                <a:latin typeface="Arial"/>
                <a:cs typeface="Arial"/>
              </a:rPr>
              <a:t>h</a:t>
            </a:r>
            <a:r>
              <a:rPr sz="1400" b="1" spc="65" dirty="0">
                <a:solidFill>
                  <a:srgbClr val="1DB41D"/>
                </a:solidFill>
                <a:latin typeface="Arial"/>
                <a:cs typeface="Arial"/>
              </a:rPr>
              <a:t>on123</a:t>
            </a:r>
            <a:r>
              <a:rPr sz="1400" b="1" spc="20" dirty="0">
                <a:solidFill>
                  <a:srgbClr val="1DB41D"/>
                </a:solidFill>
                <a:latin typeface="Arial"/>
                <a:cs typeface="Arial"/>
              </a:rPr>
              <a:t>.</a:t>
            </a:r>
            <a:r>
              <a:rPr sz="1400" b="1" spc="25" dirty="0">
                <a:solidFill>
                  <a:srgbClr val="1DB41D"/>
                </a:solidFill>
                <a:latin typeface="Arial"/>
                <a:cs typeface="Arial"/>
              </a:rPr>
              <a:t>i</a:t>
            </a:r>
            <a:r>
              <a:rPr sz="1400" b="1" spc="135" dirty="0">
                <a:solidFill>
                  <a:srgbClr val="1DB41D"/>
                </a:solidFill>
                <a:latin typeface="Arial"/>
                <a:cs typeface="Arial"/>
              </a:rPr>
              <a:t>o/</a:t>
            </a:r>
            <a:r>
              <a:rPr sz="1400" b="1" spc="75" dirty="0">
                <a:solidFill>
                  <a:srgbClr val="1DB41D"/>
                </a:solidFill>
                <a:latin typeface="Arial"/>
                <a:cs typeface="Arial"/>
              </a:rPr>
              <a:t>i</a:t>
            </a:r>
            <a:r>
              <a:rPr sz="1400" b="1" spc="65" dirty="0">
                <a:solidFill>
                  <a:srgbClr val="1DB41D"/>
                </a:solidFill>
                <a:latin typeface="Arial"/>
                <a:cs typeface="Arial"/>
              </a:rPr>
              <a:t>nd</a:t>
            </a:r>
            <a:r>
              <a:rPr sz="1400" b="1" spc="20" dirty="0">
                <a:solidFill>
                  <a:srgbClr val="1DB41D"/>
                </a:solidFill>
                <a:latin typeface="Arial"/>
                <a:cs typeface="Arial"/>
              </a:rPr>
              <a:t>e</a:t>
            </a:r>
            <a:r>
              <a:rPr sz="1400" b="1" spc="30" dirty="0">
                <a:solidFill>
                  <a:srgbClr val="1DB41D"/>
                </a:solidFill>
                <a:latin typeface="Arial"/>
                <a:cs typeface="Arial"/>
              </a:rPr>
              <a:t>x</a:t>
            </a:r>
            <a:r>
              <a:rPr sz="1400" b="1" spc="175" dirty="0">
                <a:solidFill>
                  <a:srgbClr val="1DB41D"/>
                </a:solidFill>
                <a:latin typeface="Arial"/>
                <a:cs typeface="Arial"/>
              </a:rPr>
              <a:t>/</a:t>
            </a:r>
            <a:r>
              <a:rPr sz="1400" b="1" spc="200" dirty="0">
                <a:solidFill>
                  <a:srgbClr val="1DB41D"/>
                </a:solidFill>
                <a:latin typeface="Arial"/>
                <a:cs typeface="Arial"/>
              </a:rPr>
              <a:t>t</a:t>
            </a:r>
            <a:r>
              <a:rPr sz="1400" b="1" spc="60" dirty="0">
                <a:solidFill>
                  <a:srgbClr val="1DB41D"/>
                </a:solidFill>
                <a:latin typeface="Arial"/>
                <a:cs typeface="Arial"/>
              </a:rPr>
              <a:t>u</a:t>
            </a:r>
            <a:r>
              <a:rPr sz="1400" b="1" spc="90" dirty="0">
                <a:solidFill>
                  <a:srgbClr val="1DB41D"/>
                </a:solidFill>
                <a:latin typeface="Arial"/>
                <a:cs typeface="Arial"/>
              </a:rPr>
              <a:t>r</a:t>
            </a:r>
            <a:r>
              <a:rPr sz="1400" b="1" spc="105" dirty="0">
                <a:solidFill>
                  <a:srgbClr val="1DB41D"/>
                </a:solidFill>
                <a:latin typeface="Arial"/>
                <a:cs typeface="Arial"/>
              </a:rPr>
              <a:t>t</a:t>
            </a:r>
            <a:r>
              <a:rPr sz="1400" b="1" spc="15" dirty="0">
                <a:solidFill>
                  <a:srgbClr val="1DB41D"/>
                </a:solidFill>
                <a:latin typeface="Arial"/>
                <a:cs typeface="Arial"/>
              </a:rPr>
              <a:t>l</a:t>
            </a:r>
            <a:r>
              <a:rPr sz="1400" b="1" spc="-60" dirty="0">
                <a:solidFill>
                  <a:srgbClr val="1DB41D"/>
                </a:solidFill>
                <a:latin typeface="Arial"/>
                <a:cs typeface="Arial"/>
              </a:rPr>
              <a:t>e</a:t>
            </a:r>
            <a:r>
              <a:rPr sz="1400" b="1" spc="-70" dirty="0">
                <a:solidFill>
                  <a:srgbClr val="1DB41D"/>
                </a:solidFill>
                <a:latin typeface="Arial"/>
                <a:cs typeface="Arial"/>
              </a:rPr>
              <a:t>_</a:t>
            </a:r>
            <a:r>
              <a:rPr sz="1400" b="1" spc="65" dirty="0">
                <a:solidFill>
                  <a:srgbClr val="1DB41D"/>
                </a:solidFill>
                <a:latin typeface="Arial"/>
                <a:cs typeface="Arial"/>
              </a:rPr>
              <a:t>d</a:t>
            </a:r>
            <a:r>
              <a:rPr sz="1400" b="1" spc="40" dirty="0">
                <a:solidFill>
                  <a:srgbClr val="1DB41D"/>
                </a:solidFill>
                <a:latin typeface="Arial"/>
                <a:cs typeface="Arial"/>
              </a:rPr>
              <a:t>r</a:t>
            </a:r>
            <a:r>
              <a:rPr sz="1400" b="1" spc="20" dirty="0">
                <a:solidFill>
                  <a:srgbClr val="1DB41D"/>
                </a:solidFill>
                <a:latin typeface="Arial"/>
                <a:cs typeface="Arial"/>
              </a:rPr>
              <a:t>a</a:t>
            </a:r>
            <a:r>
              <a:rPr sz="1400" b="1" spc="95" dirty="0">
                <a:solidFill>
                  <a:srgbClr val="1DB41D"/>
                </a:solidFill>
                <a:latin typeface="Arial"/>
                <a:cs typeface="Arial"/>
              </a:rPr>
              <a:t>w</a:t>
            </a:r>
            <a:r>
              <a:rPr sz="1400" b="1" spc="25" dirty="0">
                <a:solidFill>
                  <a:srgbClr val="1DB41D"/>
                </a:solidFill>
                <a:latin typeface="Arial"/>
                <a:cs typeface="Arial"/>
              </a:rPr>
              <a:t>i</a:t>
            </a:r>
            <a:r>
              <a:rPr sz="1400" b="1" spc="65" dirty="0">
                <a:solidFill>
                  <a:srgbClr val="1DB41D"/>
                </a:solidFill>
                <a:latin typeface="Arial"/>
                <a:cs typeface="Arial"/>
              </a:rPr>
              <a:t>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9036" y="2139695"/>
            <a:ext cx="1889760" cy="19263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66288" y="2139695"/>
            <a:ext cx="2182367" cy="1923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95771" y="2139695"/>
            <a:ext cx="2849879" cy="19232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4000" cy="514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2688" y="3110483"/>
            <a:ext cx="7286625" cy="0"/>
          </a:xfrm>
          <a:custGeom>
            <a:avLst/>
            <a:gdLst/>
            <a:ahLst/>
            <a:cxnLst/>
            <a:rect l="l" t="t" r="r" b="b"/>
            <a:pathLst>
              <a:path w="7286625">
                <a:moveTo>
                  <a:pt x="0" y="0"/>
                </a:moveTo>
                <a:lnTo>
                  <a:pt x="7286244" y="0"/>
                </a:lnTo>
              </a:path>
            </a:pathLst>
          </a:custGeom>
          <a:ln w="15239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39214" y="1996859"/>
            <a:ext cx="546671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latin typeface="Arial Unicode MS"/>
                <a:cs typeface="Arial Unicode MS"/>
              </a:rPr>
              <a:t>模块</a:t>
            </a:r>
            <a:r>
              <a:rPr sz="4400" spc="-25" dirty="0">
                <a:latin typeface="Arial"/>
                <a:cs typeface="Arial"/>
              </a:rPr>
              <a:t>1</a:t>
            </a:r>
            <a:r>
              <a:rPr sz="4400" spc="-10" dirty="0">
                <a:latin typeface="Arial"/>
                <a:cs typeface="Arial"/>
              </a:rPr>
              <a:t>:</a:t>
            </a:r>
            <a:r>
              <a:rPr sz="4400" spc="70" dirty="0">
                <a:latin typeface="Arial"/>
                <a:cs typeface="Arial"/>
              </a:rPr>
              <a:t> </a:t>
            </a:r>
            <a:r>
              <a:rPr sz="4400" spc="320" dirty="0">
                <a:latin typeface="Arial"/>
                <a:cs typeface="Arial"/>
              </a:rPr>
              <a:t>tu</a:t>
            </a:r>
            <a:r>
              <a:rPr sz="4400" spc="380" dirty="0">
                <a:latin typeface="Arial"/>
                <a:cs typeface="Arial"/>
              </a:rPr>
              <a:t>r</a:t>
            </a:r>
            <a:r>
              <a:rPr sz="4400" spc="220" dirty="0">
                <a:latin typeface="Arial"/>
                <a:cs typeface="Arial"/>
              </a:rPr>
              <a:t>tle</a:t>
            </a:r>
            <a:r>
              <a:rPr sz="4400" dirty="0">
                <a:latin typeface="Arial Unicode MS"/>
                <a:cs typeface="Arial Unicode MS"/>
              </a:rPr>
              <a:t>库的使用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576" y="693917"/>
            <a:ext cx="2886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1C85EE"/>
                </a:solidFill>
                <a:latin typeface="Arial"/>
                <a:cs typeface="Arial"/>
              </a:rPr>
              <a:t>P</a:t>
            </a:r>
            <a:r>
              <a:rPr sz="2400" spc="-25" dirty="0">
                <a:solidFill>
                  <a:srgbClr val="1C85EE"/>
                </a:solidFill>
                <a:latin typeface="Arial"/>
                <a:cs typeface="Arial"/>
              </a:rPr>
              <a:t>y</a:t>
            </a:r>
            <a:r>
              <a:rPr sz="2400" spc="165" dirty="0">
                <a:solidFill>
                  <a:srgbClr val="1C85EE"/>
                </a:solidFill>
                <a:latin typeface="Arial"/>
                <a:cs typeface="Arial"/>
              </a:rPr>
              <a:t>tho</a:t>
            </a:r>
            <a:r>
              <a:rPr sz="2400" spc="195" dirty="0">
                <a:solidFill>
                  <a:srgbClr val="1C85EE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7716" cy="539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2688" y="3631691"/>
            <a:ext cx="1839468" cy="580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单元开篇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398208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模块</a:t>
            </a:r>
            <a:r>
              <a:rPr sz="3200" spc="-20" dirty="0">
                <a:latin typeface="Arial"/>
                <a:cs typeface="Arial"/>
              </a:rPr>
              <a:t>1</a:t>
            </a:r>
            <a:r>
              <a:rPr sz="3200" spc="-10" dirty="0">
                <a:latin typeface="Arial"/>
                <a:cs typeface="Arial"/>
              </a:rPr>
              <a:t>:</a:t>
            </a:r>
            <a:r>
              <a:rPr sz="3200" spc="45" dirty="0">
                <a:latin typeface="Arial"/>
                <a:cs typeface="Arial"/>
              </a:rPr>
              <a:t> </a:t>
            </a:r>
            <a:r>
              <a:rPr sz="3200" spc="235" dirty="0">
                <a:latin typeface="Arial"/>
                <a:cs typeface="Arial"/>
              </a:rPr>
              <a:t>tu</a:t>
            </a:r>
            <a:r>
              <a:rPr sz="3200" spc="270" dirty="0">
                <a:latin typeface="Arial"/>
                <a:cs typeface="Arial"/>
              </a:rPr>
              <a:t>r</a:t>
            </a:r>
            <a:r>
              <a:rPr sz="3200" spc="114" dirty="0">
                <a:latin typeface="Arial"/>
                <a:cs typeface="Arial"/>
              </a:rPr>
              <a:t>tl</a:t>
            </a:r>
            <a:r>
              <a:rPr sz="3200" spc="240" dirty="0">
                <a:latin typeface="Arial"/>
                <a:cs typeface="Arial"/>
              </a:rPr>
              <a:t>e</a:t>
            </a:r>
            <a:r>
              <a:rPr sz="3200" dirty="0">
                <a:latin typeface="Arial Unicode MS"/>
                <a:cs typeface="Arial Unicode MS"/>
              </a:rPr>
              <a:t>库的使用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16934" y="1573325"/>
            <a:ext cx="2529840" cy="2475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225" indent="-263525">
              <a:lnSpc>
                <a:spcPct val="100000"/>
              </a:lnSpc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105" dirty="0">
                <a:latin typeface="Arial"/>
                <a:cs typeface="Arial"/>
              </a:rPr>
              <a:t>tu</a:t>
            </a:r>
            <a:r>
              <a:rPr sz="2000" b="1" spc="145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库基本介绍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Clr>
                <a:srgbClr val="007EDE"/>
              </a:buClr>
              <a:buFont typeface="Arial"/>
              <a:buChar char="-"/>
            </a:pPr>
            <a:endParaRPr sz="1650">
              <a:latin typeface="Times New Roman"/>
              <a:cs typeface="Times New Roman"/>
            </a:endParaRPr>
          </a:p>
          <a:p>
            <a:pPr marL="276225" indent="-263525">
              <a:lnSpc>
                <a:spcPct val="100000"/>
              </a:lnSpc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80" dirty="0">
                <a:latin typeface="Arial"/>
                <a:cs typeface="Arial"/>
              </a:rPr>
              <a:t>t</a:t>
            </a:r>
            <a:r>
              <a:rPr sz="2000" b="1" spc="145" dirty="0">
                <a:latin typeface="Arial"/>
                <a:cs typeface="Arial"/>
              </a:rPr>
              <a:t>u</a:t>
            </a:r>
            <a:r>
              <a:rPr sz="2000" b="1" spc="125" dirty="0">
                <a:latin typeface="Arial"/>
                <a:cs typeface="Arial"/>
              </a:rPr>
              <a:t>r</a:t>
            </a:r>
            <a:r>
              <a:rPr sz="2000" b="1" spc="105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绘图窗体布局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7EDE"/>
              </a:buClr>
              <a:buFont typeface="Arial"/>
              <a:buChar char="-"/>
            </a:pPr>
            <a:endParaRPr sz="1650">
              <a:latin typeface="Times New Roman"/>
              <a:cs typeface="Times New Roman"/>
            </a:endParaRPr>
          </a:p>
          <a:p>
            <a:pPr marL="276225" indent="-263525">
              <a:lnSpc>
                <a:spcPct val="100000"/>
              </a:lnSpc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105" dirty="0">
                <a:latin typeface="Arial"/>
                <a:cs typeface="Arial"/>
              </a:rPr>
              <a:t>tu</a:t>
            </a:r>
            <a:r>
              <a:rPr sz="2000" b="1" spc="145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空间坐标体系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Clr>
                <a:srgbClr val="007EDE"/>
              </a:buClr>
              <a:buFont typeface="Arial"/>
              <a:buChar char="-"/>
            </a:pPr>
            <a:endParaRPr sz="1650">
              <a:latin typeface="Times New Roman"/>
              <a:cs typeface="Times New Roman"/>
            </a:endParaRPr>
          </a:p>
          <a:p>
            <a:pPr marL="276225" indent="-263525">
              <a:lnSpc>
                <a:spcPct val="100000"/>
              </a:lnSpc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80" dirty="0">
                <a:latin typeface="Arial"/>
                <a:cs typeface="Arial"/>
              </a:rPr>
              <a:t>t</a:t>
            </a:r>
            <a:r>
              <a:rPr sz="2000" b="1" spc="145" dirty="0">
                <a:latin typeface="Arial"/>
                <a:cs typeface="Arial"/>
              </a:rPr>
              <a:t>u</a:t>
            </a:r>
            <a:r>
              <a:rPr sz="2000" b="1" spc="125" dirty="0">
                <a:latin typeface="Arial"/>
                <a:cs typeface="Arial"/>
              </a:rPr>
              <a:t>r</a:t>
            </a:r>
            <a:r>
              <a:rPr sz="2000" b="1" spc="105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角度坐标体系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spc="-65" dirty="0">
                <a:latin typeface="Arial"/>
                <a:cs typeface="Arial"/>
              </a:rPr>
              <a:t>R</a:t>
            </a:r>
            <a:r>
              <a:rPr sz="2000" b="1" spc="-60" dirty="0">
                <a:latin typeface="Arial"/>
                <a:cs typeface="Arial"/>
              </a:rPr>
              <a:t>G</a:t>
            </a:r>
            <a:r>
              <a:rPr sz="2000" b="1" spc="-50" dirty="0">
                <a:latin typeface="Arial"/>
                <a:cs typeface="Arial"/>
              </a:rPr>
              <a:t>B</a:t>
            </a:r>
            <a:r>
              <a:rPr sz="2000" b="1" dirty="0">
                <a:latin typeface="Heiti SC"/>
                <a:cs typeface="Heiti SC"/>
              </a:rPr>
              <a:t>色彩体系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1204" y="2085085"/>
            <a:ext cx="1188720" cy="1258570"/>
          </a:xfrm>
          <a:custGeom>
            <a:avLst/>
            <a:gdLst/>
            <a:ahLst/>
            <a:cxnLst/>
            <a:rect l="l" t="t" r="r" b="b"/>
            <a:pathLst>
              <a:path w="1188720" h="1258570">
                <a:moveTo>
                  <a:pt x="312333" y="896619"/>
                </a:moveTo>
                <a:lnTo>
                  <a:pt x="269691" y="911859"/>
                </a:lnTo>
                <a:lnTo>
                  <a:pt x="247913" y="918209"/>
                </a:lnTo>
                <a:lnTo>
                  <a:pt x="161616" y="948689"/>
                </a:lnTo>
                <a:lnTo>
                  <a:pt x="121277" y="966469"/>
                </a:lnTo>
                <a:lnTo>
                  <a:pt x="84577" y="988059"/>
                </a:lnTo>
                <a:lnTo>
                  <a:pt x="52841" y="1012189"/>
                </a:lnTo>
                <a:lnTo>
                  <a:pt x="27396" y="1043939"/>
                </a:lnTo>
                <a:lnTo>
                  <a:pt x="9567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45" y="1210309"/>
                </a:lnTo>
                <a:lnTo>
                  <a:pt x="26086" y="1234439"/>
                </a:lnTo>
                <a:lnTo>
                  <a:pt x="32479" y="1247139"/>
                </a:lnTo>
                <a:lnTo>
                  <a:pt x="39444" y="1258570"/>
                </a:lnTo>
                <a:lnTo>
                  <a:pt x="312333" y="1258570"/>
                </a:lnTo>
                <a:lnTo>
                  <a:pt x="312333" y="896619"/>
                </a:lnTo>
                <a:close/>
              </a:path>
              <a:path w="1188720" h="1258570">
                <a:moveTo>
                  <a:pt x="312333" y="580389"/>
                </a:moveTo>
                <a:lnTo>
                  <a:pt x="312333" y="624839"/>
                </a:lnTo>
                <a:lnTo>
                  <a:pt x="317286" y="628650"/>
                </a:lnTo>
                <a:lnTo>
                  <a:pt x="322239" y="629919"/>
                </a:lnTo>
                <a:lnTo>
                  <a:pt x="329886" y="638810"/>
                </a:lnTo>
                <a:lnTo>
                  <a:pt x="334728" y="648969"/>
                </a:lnTo>
                <a:lnTo>
                  <a:pt x="339939" y="659129"/>
                </a:lnTo>
                <a:lnTo>
                  <a:pt x="345654" y="669289"/>
                </a:lnTo>
                <a:lnTo>
                  <a:pt x="352008" y="680719"/>
                </a:lnTo>
                <a:lnTo>
                  <a:pt x="359136" y="693419"/>
                </a:lnTo>
                <a:lnTo>
                  <a:pt x="367173" y="706119"/>
                </a:lnTo>
                <a:lnTo>
                  <a:pt x="372657" y="716279"/>
                </a:lnTo>
                <a:lnTo>
                  <a:pt x="378669" y="726439"/>
                </a:lnTo>
                <a:lnTo>
                  <a:pt x="385141" y="737869"/>
                </a:lnTo>
                <a:lnTo>
                  <a:pt x="392006" y="748029"/>
                </a:lnTo>
                <a:lnTo>
                  <a:pt x="399196" y="759460"/>
                </a:lnTo>
                <a:lnTo>
                  <a:pt x="406644" y="769619"/>
                </a:lnTo>
                <a:lnTo>
                  <a:pt x="414281" y="781050"/>
                </a:lnTo>
                <a:lnTo>
                  <a:pt x="422042" y="792479"/>
                </a:lnTo>
                <a:lnTo>
                  <a:pt x="418855" y="803910"/>
                </a:lnTo>
                <a:lnTo>
                  <a:pt x="414675" y="815339"/>
                </a:lnTo>
                <a:lnTo>
                  <a:pt x="386459" y="855980"/>
                </a:lnTo>
                <a:lnTo>
                  <a:pt x="351029" y="881380"/>
                </a:lnTo>
                <a:lnTo>
                  <a:pt x="336082" y="887730"/>
                </a:lnTo>
                <a:lnTo>
                  <a:pt x="328589" y="891539"/>
                </a:lnTo>
                <a:lnTo>
                  <a:pt x="321096" y="894080"/>
                </a:lnTo>
                <a:lnTo>
                  <a:pt x="312333" y="896619"/>
                </a:lnTo>
                <a:lnTo>
                  <a:pt x="312368" y="1258570"/>
                </a:lnTo>
                <a:lnTo>
                  <a:pt x="593892" y="1258570"/>
                </a:lnTo>
                <a:lnTo>
                  <a:pt x="593892" y="1214120"/>
                </a:lnTo>
                <a:lnTo>
                  <a:pt x="585129" y="1212850"/>
                </a:lnTo>
                <a:lnTo>
                  <a:pt x="578906" y="1205230"/>
                </a:lnTo>
                <a:lnTo>
                  <a:pt x="578906" y="1186180"/>
                </a:lnTo>
                <a:lnTo>
                  <a:pt x="585129" y="1178559"/>
                </a:lnTo>
                <a:lnTo>
                  <a:pt x="593892" y="1177289"/>
                </a:lnTo>
                <a:lnTo>
                  <a:pt x="593892" y="1165859"/>
                </a:lnTo>
                <a:lnTo>
                  <a:pt x="585129" y="1164589"/>
                </a:lnTo>
                <a:lnTo>
                  <a:pt x="578906" y="1156970"/>
                </a:lnTo>
                <a:lnTo>
                  <a:pt x="578906" y="1137920"/>
                </a:lnTo>
                <a:lnTo>
                  <a:pt x="585129" y="1129030"/>
                </a:lnTo>
                <a:lnTo>
                  <a:pt x="593892" y="1129030"/>
                </a:lnTo>
                <a:lnTo>
                  <a:pt x="593892" y="1109980"/>
                </a:lnTo>
                <a:lnTo>
                  <a:pt x="555615" y="1096009"/>
                </a:lnTo>
                <a:lnTo>
                  <a:pt x="520266" y="1078230"/>
                </a:lnTo>
                <a:lnTo>
                  <a:pt x="487052" y="1056639"/>
                </a:lnTo>
                <a:lnTo>
                  <a:pt x="444717" y="1018539"/>
                </a:lnTo>
                <a:lnTo>
                  <a:pt x="413402" y="981709"/>
                </a:lnTo>
                <a:lnTo>
                  <a:pt x="402891" y="969009"/>
                </a:lnTo>
                <a:lnTo>
                  <a:pt x="392293" y="953769"/>
                </a:lnTo>
                <a:lnTo>
                  <a:pt x="381580" y="938530"/>
                </a:lnTo>
                <a:lnTo>
                  <a:pt x="370723" y="922019"/>
                </a:lnTo>
                <a:lnTo>
                  <a:pt x="413120" y="894080"/>
                </a:lnTo>
                <a:lnTo>
                  <a:pt x="439348" y="866139"/>
                </a:lnTo>
                <a:lnTo>
                  <a:pt x="462755" y="834389"/>
                </a:lnTo>
                <a:lnTo>
                  <a:pt x="470235" y="824229"/>
                </a:lnTo>
                <a:lnTo>
                  <a:pt x="593311" y="824229"/>
                </a:lnTo>
                <a:lnTo>
                  <a:pt x="592617" y="769619"/>
                </a:lnTo>
                <a:lnTo>
                  <a:pt x="552226" y="769619"/>
                </a:lnTo>
                <a:lnTo>
                  <a:pt x="538984" y="767079"/>
                </a:lnTo>
                <a:lnTo>
                  <a:pt x="501815" y="745489"/>
                </a:lnTo>
                <a:lnTo>
                  <a:pt x="476365" y="703579"/>
                </a:lnTo>
                <a:lnTo>
                  <a:pt x="474602" y="690879"/>
                </a:lnTo>
                <a:lnTo>
                  <a:pt x="474768" y="678179"/>
                </a:lnTo>
                <a:lnTo>
                  <a:pt x="504775" y="643889"/>
                </a:lnTo>
                <a:lnTo>
                  <a:pt x="545878" y="628650"/>
                </a:lnTo>
                <a:lnTo>
                  <a:pt x="593892" y="623569"/>
                </a:lnTo>
                <a:lnTo>
                  <a:pt x="593892" y="622300"/>
                </a:lnTo>
                <a:lnTo>
                  <a:pt x="428250" y="622300"/>
                </a:lnTo>
                <a:lnTo>
                  <a:pt x="419239" y="619760"/>
                </a:lnTo>
                <a:lnTo>
                  <a:pt x="411011" y="614679"/>
                </a:lnTo>
                <a:lnTo>
                  <a:pt x="403539" y="607060"/>
                </a:lnTo>
                <a:lnTo>
                  <a:pt x="396795" y="596900"/>
                </a:lnTo>
                <a:lnTo>
                  <a:pt x="332651" y="596900"/>
                </a:lnTo>
                <a:lnTo>
                  <a:pt x="321932" y="589279"/>
                </a:lnTo>
                <a:lnTo>
                  <a:pt x="312333" y="580389"/>
                </a:lnTo>
                <a:close/>
              </a:path>
              <a:path w="1188720" h="1258570">
                <a:moveTo>
                  <a:pt x="774572" y="815339"/>
                </a:moveTo>
                <a:lnTo>
                  <a:pt x="733706" y="815339"/>
                </a:lnTo>
                <a:lnTo>
                  <a:pt x="738486" y="828039"/>
                </a:lnTo>
                <a:lnTo>
                  <a:pt x="756610" y="864869"/>
                </a:lnTo>
                <a:lnTo>
                  <a:pt x="780742" y="895350"/>
                </a:lnTo>
                <a:lnTo>
                  <a:pt x="823000" y="923289"/>
                </a:lnTo>
                <a:lnTo>
                  <a:pt x="811358" y="937259"/>
                </a:lnTo>
                <a:lnTo>
                  <a:pt x="800057" y="951230"/>
                </a:lnTo>
                <a:lnTo>
                  <a:pt x="789043" y="965200"/>
                </a:lnTo>
                <a:lnTo>
                  <a:pt x="778263" y="976630"/>
                </a:lnTo>
                <a:lnTo>
                  <a:pt x="725996" y="1031239"/>
                </a:lnTo>
                <a:lnTo>
                  <a:pt x="694015" y="1056639"/>
                </a:lnTo>
                <a:lnTo>
                  <a:pt x="659801" y="1079500"/>
                </a:lnTo>
                <a:lnTo>
                  <a:pt x="621910" y="1098550"/>
                </a:lnTo>
                <a:lnTo>
                  <a:pt x="593892" y="1109980"/>
                </a:lnTo>
                <a:lnTo>
                  <a:pt x="593892" y="1129030"/>
                </a:lnTo>
                <a:lnTo>
                  <a:pt x="605195" y="1129030"/>
                </a:lnTo>
                <a:lnTo>
                  <a:pt x="612688" y="1136650"/>
                </a:lnTo>
                <a:lnTo>
                  <a:pt x="612688" y="1156970"/>
                </a:lnTo>
                <a:lnTo>
                  <a:pt x="605195" y="1165859"/>
                </a:lnTo>
                <a:lnTo>
                  <a:pt x="593892" y="1165859"/>
                </a:lnTo>
                <a:lnTo>
                  <a:pt x="593892" y="1177289"/>
                </a:lnTo>
                <a:lnTo>
                  <a:pt x="605195" y="1177289"/>
                </a:lnTo>
                <a:lnTo>
                  <a:pt x="612688" y="1184909"/>
                </a:lnTo>
                <a:lnTo>
                  <a:pt x="612688" y="1205230"/>
                </a:lnTo>
                <a:lnTo>
                  <a:pt x="605195" y="1214120"/>
                </a:lnTo>
                <a:lnTo>
                  <a:pt x="593892" y="1214120"/>
                </a:lnTo>
                <a:lnTo>
                  <a:pt x="593927" y="1258570"/>
                </a:lnTo>
                <a:lnTo>
                  <a:pt x="876721" y="1258570"/>
                </a:lnTo>
                <a:lnTo>
                  <a:pt x="876473" y="897889"/>
                </a:lnTo>
                <a:lnTo>
                  <a:pt x="856388" y="890269"/>
                </a:lnTo>
                <a:lnTo>
                  <a:pt x="841177" y="882650"/>
                </a:lnTo>
                <a:lnTo>
                  <a:pt x="827687" y="876300"/>
                </a:lnTo>
                <a:lnTo>
                  <a:pt x="815703" y="867409"/>
                </a:lnTo>
                <a:lnTo>
                  <a:pt x="805155" y="859789"/>
                </a:lnTo>
                <a:lnTo>
                  <a:pt x="795972" y="849629"/>
                </a:lnTo>
                <a:lnTo>
                  <a:pt x="788083" y="839469"/>
                </a:lnTo>
                <a:lnTo>
                  <a:pt x="781416" y="829310"/>
                </a:lnTo>
                <a:lnTo>
                  <a:pt x="775902" y="819150"/>
                </a:lnTo>
                <a:lnTo>
                  <a:pt x="774572" y="815339"/>
                </a:lnTo>
                <a:close/>
              </a:path>
              <a:path w="1188720" h="1258570">
                <a:moveTo>
                  <a:pt x="876721" y="897889"/>
                </a:moveTo>
                <a:lnTo>
                  <a:pt x="876756" y="1258570"/>
                </a:lnTo>
                <a:lnTo>
                  <a:pt x="1154446" y="1248409"/>
                </a:lnTo>
                <a:lnTo>
                  <a:pt x="1160905" y="1236980"/>
                </a:lnTo>
                <a:lnTo>
                  <a:pt x="1176594" y="1200150"/>
                </a:lnTo>
                <a:lnTo>
                  <a:pt x="1187699" y="1151889"/>
                </a:lnTo>
                <a:lnTo>
                  <a:pt x="1188506" y="1140459"/>
                </a:lnTo>
                <a:lnTo>
                  <a:pt x="1187906" y="1116330"/>
                </a:lnTo>
                <a:lnTo>
                  <a:pt x="1179147" y="1074420"/>
                </a:lnTo>
                <a:lnTo>
                  <a:pt x="1161417" y="1038859"/>
                </a:lnTo>
                <a:lnTo>
                  <a:pt x="1136047" y="1009650"/>
                </a:lnTo>
                <a:lnTo>
                  <a:pt x="1104365" y="985519"/>
                </a:lnTo>
                <a:lnTo>
                  <a:pt x="1067701" y="966469"/>
                </a:lnTo>
                <a:lnTo>
                  <a:pt x="1027386" y="948689"/>
                </a:lnTo>
                <a:lnTo>
                  <a:pt x="984748" y="933450"/>
                </a:lnTo>
                <a:lnTo>
                  <a:pt x="962974" y="927100"/>
                </a:lnTo>
                <a:lnTo>
                  <a:pt x="941118" y="919480"/>
                </a:lnTo>
                <a:lnTo>
                  <a:pt x="919347" y="913130"/>
                </a:lnTo>
                <a:lnTo>
                  <a:pt x="876721" y="897889"/>
                </a:lnTo>
                <a:close/>
              </a:path>
              <a:path w="1188720" h="1258570">
                <a:moveTo>
                  <a:pt x="593311" y="824229"/>
                </a:moveTo>
                <a:lnTo>
                  <a:pt x="470235" y="824229"/>
                </a:lnTo>
                <a:lnTo>
                  <a:pt x="507214" y="847089"/>
                </a:lnTo>
                <a:lnTo>
                  <a:pt x="519476" y="852169"/>
                </a:lnTo>
                <a:lnTo>
                  <a:pt x="543392" y="862330"/>
                </a:lnTo>
                <a:lnTo>
                  <a:pt x="554875" y="866139"/>
                </a:lnTo>
                <a:lnTo>
                  <a:pt x="565928" y="868680"/>
                </a:lnTo>
                <a:lnTo>
                  <a:pt x="576464" y="869950"/>
                </a:lnTo>
                <a:lnTo>
                  <a:pt x="593892" y="869950"/>
                </a:lnTo>
                <a:lnTo>
                  <a:pt x="593311" y="824229"/>
                </a:lnTo>
                <a:close/>
              </a:path>
              <a:path w="1188720" h="1258570">
                <a:moveTo>
                  <a:pt x="595162" y="750569"/>
                </a:moveTo>
                <a:lnTo>
                  <a:pt x="593892" y="750569"/>
                </a:lnTo>
                <a:lnTo>
                  <a:pt x="593892" y="869950"/>
                </a:lnTo>
                <a:lnTo>
                  <a:pt x="614623" y="869950"/>
                </a:lnTo>
                <a:lnTo>
                  <a:pt x="636378" y="864869"/>
                </a:lnTo>
                <a:lnTo>
                  <a:pt x="696420" y="839469"/>
                </a:lnTo>
                <a:lnTo>
                  <a:pt x="733706" y="815339"/>
                </a:lnTo>
                <a:lnTo>
                  <a:pt x="774572" y="815339"/>
                </a:lnTo>
                <a:lnTo>
                  <a:pt x="771469" y="806450"/>
                </a:lnTo>
                <a:lnTo>
                  <a:pt x="768047" y="795019"/>
                </a:lnTo>
                <a:lnTo>
                  <a:pt x="765564" y="782319"/>
                </a:lnTo>
                <a:lnTo>
                  <a:pt x="774034" y="773429"/>
                </a:lnTo>
                <a:lnTo>
                  <a:pt x="777569" y="769619"/>
                </a:lnTo>
                <a:lnTo>
                  <a:pt x="636178" y="769619"/>
                </a:lnTo>
                <a:lnTo>
                  <a:pt x="625465" y="767079"/>
                </a:lnTo>
                <a:lnTo>
                  <a:pt x="615530" y="759460"/>
                </a:lnTo>
                <a:lnTo>
                  <a:pt x="605666" y="753110"/>
                </a:lnTo>
                <a:lnTo>
                  <a:pt x="595162" y="750569"/>
                </a:lnTo>
                <a:close/>
              </a:path>
              <a:path w="1188720" h="1258570">
                <a:moveTo>
                  <a:pt x="592375" y="750569"/>
                </a:moveTo>
                <a:lnTo>
                  <a:pt x="582717" y="753110"/>
                </a:lnTo>
                <a:lnTo>
                  <a:pt x="573321" y="759460"/>
                </a:lnTo>
                <a:lnTo>
                  <a:pt x="563414" y="765810"/>
                </a:lnTo>
                <a:lnTo>
                  <a:pt x="552226" y="769619"/>
                </a:lnTo>
                <a:lnTo>
                  <a:pt x="592617" y="769619"/>
                </a:lnTo>
                <a:lnTo>
                  <a:pt x="592375" y="750569"/>
                </a:lnTo>
                <a:close/>
              </a:path>
              <a:path w="1188720" h="1258570">
                <a:moveTo>
                  <a:pt x="641516" y="579119"/>
                </a:moveTo>
                <a:lnTo>
                  <a:pt x="610802" y="579119"/>
                </a:lnTo>
                <a:lnTo>
                  <a:pt x="593942" y="581660"/>
                </a:lnTo>
                <a:lnTo>
                  <a:pt x="607513" y="624839"/>
                </a:lnTo>
                <a:lnTo>
                  <a:pt x="623457" y="626110"/>
                </a:lnTo>
                <a:lnTo>
                  <a:pt x="638850" y="628650"/>
                </a:lnTo>
                <a:lnTo>
                  <a:pt x="679050" y="643889"/>
                </a:lnTo>
                <a:lnTo>
                  <a:pt x="708707" y="683260"/>
                </a:lnTo>
                <a:lnTo>
                  <a:pt x="710063" y="697229"/>
                </a:lnTo>
                <a:lnTo>
                  <a:pt x="708200" y="707389"/>
                </a:lnTo>
                <a:lnTo>
                  <a:pt x="681007" y="748029"/>
                </a:lnTo>
                <a:lnTo>
                  <a:pt x="636178" y="769619"/>
                </a:lnTo>
                <a:lnTo>
                  <a:pt x="777569" y="769619"/>
                </a:lnTo>
                <a:lnTo>
                  <a:pt x="805276" y="734060"/>
                </a:lnTo>
                <a:lnTo>
                  <a:pt x="824761" y="699769"/>
                </a:lnTo>
                <a:lnTo>
                  <a:pt x="830279" y="688339"/>
                </a:lnTo>
                <a:lnTo>
                  <a:pt x="849947" y="655319"/>
                </a:lnTo>
                <a:lnTo>
                  <a:pt x="861735" y="632460"/>
                </a:lnTo>
                <a:lnTo>
                  <a:pt x="866815" y="629919"/>
                </a:lnTo>
                <a:lnTo>
                  <a:pt x="876716" y="624839"/>
                </a:lnTo>
                <a:lnTo>
                  <a:pt x="876590" y="622300"/>
                </a:lnTo>
                <a:lnTo>
                  <a:pt x="754002" y="622300"/>
                </a:lnTo>
                <a:lnTo>
                  <a:pt x="744997" y="621029"/>
                </a:lnTo>
                <a:lnTo>
                  <a:pt x="735370" y="615950"/>
                </a:lnTo>
                <a:lnTo>
                  <a:pt x="734100" y="613410"/>
                </a:lnTo>
                <a:lnTo>
                  <a:pt x="731560" y="612139"/>
                </a:lnTo>
                <a:lnTo>
                  <a:pt x="691471" y="589279"/>
                </a:lnTo>
                <a:lnTo>
                  <a:pt x="655410" y="580389"/>
                </a:lnTo>
                <a:lnTo>
                  <a:pt x="641516" y="579119"/>
                </a:lnTo>
                <a:close/>
              </a:path>
              <a:path w="1188720" h="1258570">
                <a:moveTo>
                  <a:pt x="311408" y="163829"/>
                </a:moveTo>
                <a:lnTo>
                  <a:pt x="306374" y="176529"/>
                </a:lnTo>
                <a:lnTo>
                  <a:pt x="301662" y="187960"/>
                </a:lnTo>
                <a:lnTo>
                  <a:pt x="297264" y="199389"/>
                </a:lnTo>
                <a:lnTo>
                  <a:pt x="293170" y="212089"/>
                </a:lnTo>
                <a:lnTo>
                  <a:pt x="289371" y="224789"/>
                </a:lnTo>
                <a:lnTo>
                  <a:pt x="285857" y="236219"/>
                </a:lnTo>
                <a:lnTo>
                  <a:pt x="276938" y="274319"/>
                </a:lnTo>
                <a:lnTo>
                  <a:pt x="270260" y="312419"/>
                </a:lnTo>
                <a:lnTo>
                  <a:pt x="265576" y="350519"/>
                </a:lnTo>
                <a:lnTo>
                  <a:pt x="263438" y="374650"/>
                </a:lnTo>
                <a:lnTo>
                  <a:pt x="260183" y="381000"/>
                </a:lnTo>
                <a:lnTo>
                  <a:pt x="245875" y="427989"/>
                </a:lnTo>
                <a:lnTo>
                  <a:pt x="241691" y="471169"/>
                </a:lnTo>
                <a:lnTo>
                  <a:pt x="242010" y="481329"/>
                </a:lnTo>
                <a:lnTo>
                  <a:pt x="247319" y="519429"/>
                </a:lnTo>
                <a:lnTo>
                  <a:pt x="257893" y="556260"/>
                </a:lnTo>
                <a:lnTo>
                  <a:pt x="283350" y="600710"/>
                </a:lnTo>
                <a:lnTo>
                  <a:pt x="312326" y="624839"/>
                </a:lnTo>
                <a:lnTo>
                  <a:pt x="311145" y="579119"/>
                </a:lnTo>
                <a:lnTo>
                  <a:pt x="304850" y="570229"/>
                </a:lnTo>
                <a:lnTo>
                  <a:pt x="299170" y="561339"/>
                </a:lnTo>
                <a:lnTo>
                  <a:pt x="282979" y="515619"/>
                </a:lnTo>
                <a:lnTo>
                  <a:pt x="278180" y="468629"/>
                </a:lnTo>
                <a:lnTo>
                  <a:pt x="278159" y="464819"/>
                </a:lnTo>
                <a:lnTo>
                  <a:pt x="278874" y="452119"/>
                </a:lnTo>
                <a:lnTo>
                  <a:pt x="285938" y="412750"/>
                </a:lnTo>
                <a:lnTo>
                  <a:pt x="304574" y="375919"/>
                </a:lnTo>
                <a:lnTo>
                  <a:pt x="312332" y="370839"/>
                </a:lnTo>
                <a:lnTo>
                  <a:pt x="311408" y="163829"/>
                </a:lnTo>
                <a:close/>
              </a:path>
              <a:path w="1188720" h="1258570">
                <a:moveTo>
                  <a:pt x="565954" y="577850"/>
                </a:moveTo>
                <a:lnTo>
                  <a:pt x="550658" y="577850"/>
                </a:lnTo>
                <a:lnTo>
                  <a:pt x="523031" y="580389"/>
                </a:lnTo>
                <a:lnTo>
                  <a:pt x="510652" y="584200"/>
                </a:lnTo>
                <a:lnTo>
                  <a:pt x="499198" y="586739"/>
                </a:lnTo>
                <a:lnTo>
                  <a:pt x="462145" y="605789"/>
                </a:lnTo>
                <a:lnTo>
                  <a:pt x="454954" y="610869"/>
                </a:lnTo>
                <a:lnTo>
                  <a:pt x="452414" y="612139"/>
                </a:lnTo>
                <a:lnTo>
                  <a:pt x="451271" y="613410"/>
                </a:lnTo>
                <a:lnTo>
                  <a:pt x="448731" y="615950"/>
                </a:lnTo>
                <a:lnTo>
                  <a:pt x="438072" y="621029"/>
                </a:lnTo>
                <a:lnTo>
                  <a:pt x="428250" y="622300"/>
                </a:lnTo>
                <a:lnTo>
                  <a:pt x="593892" y="622300"/>
                </a:lnTo>
                <a:lnTo>
                  <a:pt x="593892" y="581660"/>
                </a:lnTo>
                <a:lnTo>
                  <a:pt x="582269" y="580389"/>
                </a:lnTo>
                <a:lnTo>
                  <a:pt x="565954" y="577850"/>
                </a:lnTo>
                <a:close/>
              </a:path>
              <a:path w="1188720" h="1258570">
                <a:moveTo>
                  <a:pt x="652751" y="0"/>
                </a:moveTo>
                <a:lnTo>
                  <a:pt x="633814" y="0"/>
                </a:lnTo>
                <a:lnTo>
                  <a:pt x="614196" y="1269"/>
                </a:lnTo>
                <a:lnTo>
                  <a:pt x="593892" y="3810"/>
                </a:lnTo>
                <a:lnTo>
                  <a:pt x="593892" y="276860"/>
                </a:lnTo>
                <a:lnTo>
                  <a:pt x="603805" y="284479"/>
                </a:lnTo>
                <a:lnTo>
                  <a:pt x="613680" y="290829"/>
                </a:lnTo>
                <a:lnTo>
                  <a:pt x="633464" y="304800"/>
                </a:lnTo>
                <a:lnTo>
                  <a:pt x="643446" y="312419"/>
                </a:lnTo>
                <a:lnTo>
                  <a:pt x="663771" y="325119"/>
                </a:lnTo>
                <a:lnTo>
                  <a:pt x="674188" y="332739"/>
                </a:lnTo>
                <a:lnTo>
                  <a:pt x="684824" y="339089"/>
                </a:lnTo>
                <a:lnTo>
                  <a:pt x="695714" y="344169"/>
                </a:lnTo>
                <a:lnTo>
                  <a:pt x="706896" y="350519"/>
                </a:lnTo>
                <a:lnTo>
                  <a:pt x="742556" y="365760"/>
                </a:lnTo>
                <a:lnTo>
                  <a:pt x="782156" y="377189"/>
                </a:lnTo>
                <a:lnTo>
                  <a:pt x="826683" y="382269"/>
                </a:lnTo>
                <a:lnTo>
                  <a:pt x="826321" y="398779"/>
                </a:lnTo>
                <a:lnTo>
                  <a:pt x="823063" y="452119"/>
                </a:lnTo>
                <a:lnTo>
                  <a:pt x="816228" y="505460"/>
                </a:lnTo>
                <a:lnTo>
                  <a:pt x="805410" y="554989"/>
                </a:lnTo>
                <a:lnTo>
                  <a:pt x="790204" y="594360"/>
                </a:lnTo>
                <a:lnTo>
                  <a:pt x="762398" y="621029"/>
                </a:lnTo>
                <a:lnTo>
                  <a:pt x="754002" y="622300"/>
                </a:lnTo>
                <a:lnTo>
                  <a:pt x="876590" y="622300"/>
                </a:lnTo>
                <a:lnTo>
                  <a:pt x="875142" y="593089"/>
                </a:lnTo>
                <a:lnTo>
                  <a:pt x="855507" y="593089"/>
                </a:lnTo>
                <a:lnTo>
                  <a:pt x="844666" y="590550"/>
                </a:lnTo>
                <a:lnTo>
                  <a:pt x="842187" y="543560"/>
                </a:lnTo>
                <a:lnTo>
                  <a:pt x="841516" y="514350"/>
                </a:lnTo>
                <a:lnTo>
                  <a:pt x="841623" y="490219"/>
                </a:lnTo>
                <a:lnTo>
                  <a:pt x="844008" y="444500"/>
                </a:lnTo>
                <a:lnTo>
                  <a:pt x="851434" y="397510"/>
                </a:lnTo>
                <a:lnTo>
                  <a:pt x="876721" y="368300"/>
                </a:lnTo>
                <a:lnTo>
                  <a:pt x="876721" y="173989"/>
                </a:lnTo>
                <a:lnTo>
                  <a:pt x="859465" y="138429"/>
                </a:lnTo>
                <a:lnTo>
                  <a:pt x="829225" y="91439"/>
                </a:lnTo>
                <a:lnTo>
                  <a:pt x="793606" y="54610"/>
                </a:lnTo>
                <a:lnTo>
                  <a:pt x="752436" y="25400"/>
                </a:lnTo>
                <a:lnTo>
                  <a:pt x="705541" y="7619"/>
                </a:lnTo>
                <a:lnTo>
                  <a:pt x="671013" y="1269"/>
                </a:lnTo>
                <a:lnTo>
                  <a:pt x="652751" y="0"/>
                </a:lnTo>
                <a:close/>
              </a:path>
              <a:path w="1188720" h="1258570">
                <a:moveTo>
                  <a:pt x="876721" y="173989"/>
                </a:moveTo>
                <a:lnTo>
                  <a:pt x="882648" y="372110"/>
                </a:lnTo>
                <a:lnTo>
                  <a:pt x="889269" y="381000"/>
                </a:lnTo>
                <a:lnTo>
                  <a:pt x="896026" y="393700"/>
                </a:lnTo>
                <a:lnTo>
                  <a:pt x="908382" y="435610"/>
                </a:lnTo>
                <a:lnTo>
                  <a:pt x="910810" y="462279"/>
                </a:lnTo>
                <a:lnTo>
                  <a:pt x="910789" y="474979"/>
                </a:lnTo>
                <a:lnTo>
                  <a:pt x="905997" y="514350"/>
                </a:lnTo>
                <a:lnTo>
                  <a:pt x="889236" y="560069"/>
                </a:lnTo>
                <a:lnTo>
                  <a:pt x="876729" y="579119"/>
                </a:lnTo>
                <a:lnTo>
                  <a:pt x="883840" y="621029"/>
                </a:lnTo>
                <a:lnTo>
                  <a:pt x="911471" y="591819"/>
                </a:lnTo>
                <a:lnTo>
                  <a:pt x="932421" y="549910"/>
                </a:lnTo>
                <a:lnTo>
                  <a:pt x="943670" y="508000"/>
                </a:lnTo>
                <a:lnTo>
                  <a:pt x="946148" y="474979"/>
                </a:lnTo>
                <a:lnTo>
                  <a:pt x="946038" y="462279"/>
                </a:lnTo>
                <a:lnTo>
                  <a:pt x="941028" y="419100"/>
                </a:lnTo>
                <a:lnTo>
                  <a:pt x="925107" y="370839"/>
                </a:lnTo>
                <a:lnTo>
                  <a:pt x="923358" y="356869"/>
                </a:lnTo>
                <a:lnTo>
                  <a:pt x="921440" y="342900"/>
                </a:lnTo>
                <a:lnTo>
                  <a:pt x="919352" y="328929"/>
                </a:lnTo>
                <a:lnTo>
                  <a:pt x="917095" y="316229"/>
                </a:lnTo>
                <a:lnTo>
                  <a:pt x="914669" y="302260"/>
                </a:lnTo>
                <a:lnTo>
                  <a:pt x="912072" y="289560"/>
                </a:lnTo>
                <a:lnTo>
                  <a:pt x="909305" y="276860"/>
                </a:lnTo>
                <a:lnTo>
                  <a:pt x="906368" y="264160"/>
                </a:lnTo>
                <a:lnTo>
                  <a:pt x="903261" y="252729"/>
                </a:lnTo>
                <a:lnTo>
                  <a:pt x="899982" y="240029"/>
                </a:lnTo>
                <a:lnTo>
                  <a:pt x="885160" y="194310"/>
                </a:lnTo>
                <a:lnTo>
                  <a:pt x="881026" y="184150"/>
                </a:lnTo>
                <a:lnTo>
                  <a:pt x="876721" y="173989"/>
                </a:lnTo>
                <a:close/>
              </a:path>
              <a:path w="1188720" h="1258570">
                <a:moveTo>
                  <a:pt x="584218" y="5079"/>
                </a:moveTo>
                <a:lnTo>
                  <a:pt x="573441" y="7619"/>
                </a:lnTo>
                <a:lnTo>
                  <a:pt x="561474" y="10160"/>
                </a:lnTo>
                <a:lnTo>
                  <a:pt x="547870" y="12700"/>
                </a:lnTo>
                <a:lnTo>
                  <a:pt x="532180" y="16510"/>
                </a:lnTo>
                <a:lnTo>
                  <a:pt x="508731" y="21589"/>
                </a:lnTo>
                <a:lnTo>
                  <a:pt x="495830" y="24129"/>
                </a:lnTo>
                <a:lnTo>
                  <a:pt x="481575" y="27939"/>
                </a:lnTo>
                <a:lnTo>
                  <a:pt x="440510" y="35560"/>
                </a:lnTo>
                <a:lnTo>
                  <a:pt x="404694" y="52069"/>
                </a:lnTo>
                <a:lnTo>
                  <a:pt x="373760" y="74929"/>
                </a:lnTo>
                <a:lnTo>
                  <a:pt x="347338" y="104139"/>
                </a:lnTo>
                <a:lnTo>
                  <a:pt x="325062" y="137160"/>
                </a:lnTo>
                <a:lnTo>
                  <a:pt x="312333" y="162560"/>
                </a:lnTo>
                <a:lnTo>
                  <a:pt x="317088" y="370839"/>
                </a:lnTo>
                <a:lnTo>
                  <a:pt x="324159" y="374650"/>
                </a:lnTo>
                <a:lnTo>
                  <a:pt x="330888" y="382269"/>
                </a:lnTo>
                <a:lnTo>
                  <a:pt x="343858" y="426719"/>
                </a:lnTo>
                <a:lnTo>
                  <a:pt x="346657" y="464819"/>
                </a:lnTo>
                <a:lnTo>
                  <a:pt x="346753" y="482600"/>
                </a:lnTo>
                <a:lnTo>
                  <a:pt x="346630" y="487679"/>
                </a:lnTo>
                <a:lnTo>
                  <a:pt x="342950" y="537210"/>
                </a:lnTo>
                <a:lnTo>
                  <a:pt x="335889" y="581660"/>
                </a:lnTo>
                <a:lnTo>
                  <a:pt x="332651" y="596900"/>
                </a:lnTo>
                <a:lnTo>
                  <a:pt x="396795" y="596900"/>
                </a:lnTo>
                <a:lnTo>
                  <a:pt x="380664" y="553719"/>
                </a:lnTo>
                <a:lnTo>
                  <a:pt x="370111" y="497839"/>
                </a:lnTo>
                <a:lnTo>
                  <a:pt x="365810" y="457200"/>
                </a:lnTo>
                <a:lnTo>
                  <a:pt x="363444" y="416560"/>
                </a:lnTo>
                <a:lnTo>
                  <a:pt x="362901" y="394969"/>
                </a:lnTo>
                <a:lnTo>
                  <a:pt x="363008" y="363219"/>
                </a:lnTo>
                <a:lnTo>
                  <a:pt x="363043" y="360679"/>
                </a:lnTo>
                <a:lnTo>
                  <a:pt x="363641" y="345439"/>
                </a:lnTo>
                <a:lnTo>
                  <a:pt x="363719" y="339089"/>
                </a:lnTo>
                <a:lnTo>
                  <a:pt x="370568" y="293369"/>
                </a:lnTo>
                <a:lnTo>
                  <a:pt x="389850" y="246379"/>
                </a:lnTo>
                <a:lnTo>
                  <a:pt x="422810" y="219710"/>
                </a:lnTo>
                <a:lnTo>
                  <a:pt x="445247" y="217169"/>
                </a:lnTo>
                <a:lnTo>
                  <a:pt x="591766" y="217169"/>
                </a:lnTo>
                <a:lnTo>
                  <a:pt x="584218" y="5079"/>
                </a:lnTo>
                <a:close/>
              </a:path>
              <a:path w="1188720" h="1258570">
                <a:moveTo>
                  <a:pt x="874576" y="581660"/>
                </a:moveTo>
                <a:lnTo>
                  <a:pt x="865562" y="589279"/>
                </a:lnTo>
                <a:lnTo>
                  <a:pt x="855507" y="593089"/>
                </a:lnTo>
                <a:lnTo>
                  <a:pt x="875142" y="593089"/>
                </a:lnTo>
                <a:lnTo>
                  <a:pt x="874576" y="581660"/>
                </a:lnTo>
                <a:close/>
              </a:path>
              <a:path w="1188720" h="1258570">
                <a:moveTo>
                  <a:pt x="591766" y="217169"/>
                </a:moveTo>
                <a:lnTo>
                  <a:pt x="445247" y="217169"/>
                </a:lnTo>
                <a:lnTo>
                  <a:pt x="470866" y="219710"/>
                </a:lnTo>
                <a:lnTo>
                  <a:pt x="498785" y="227329"/>
                </a:lnTo>
                <a:lnTo>
                  <a:pt x="539703" y="243839"/>
                </a:lnTo>
                <a:lnTo>
                  <a:pt x="572713" y="262889"/>
                </a:lnTo>
                <a:lnTo>
                  <a:pt x="583344" y="270510"/>
                </a:lnTo>
                <a:lnTo>
                  <a:pt x="593891" y="276860"/>
                </a:lnTo>
                <a:lnTo>
                  <a:pt x="591766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7745" y="4117166"/>
            <a:ext cx="875362" cy="805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28645" y="2303830"/>
            <a:ext cx="388620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95" dirty="0">
                <a:latin typeface="Arial"/>
                <a:cs typeface="Arial"/>
              </a:rPr>
              <a:t>tle</a:t>
            </a:r>
            <a:r>
              <a:rPr spc="-5" dirty="0">
                <a:latin typeface="Arial Unicode MS"/>
                <a:cs typeface="Arial Unicode MS"/>
              </a:rPr>
              <a:t>库基本介绍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4249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35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库概述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1620010"/>
            <a:ext cx="7650480" cy="2795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3745">
              <a:lnSpc>
                <a:spcPct val="100000"/>
              </a:lnSpc>
            </a:pP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</a:rPr>
              <a:t>tu</a:t>
            </a:r>
            <a:r>
              <a:rPr sz="2400" b="1" spc="18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tl</a:t>
            </a:r>
            <a:r>
              <a:rPr sz="2400" b="1" spc="13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海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龟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库是</a:t>
            </a: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</a:rPr>
              <a:t>tu</a:t>
            </a:r>
            <a:r>
              <a:rPr sz="2400" b="1" spc="18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tle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绘图体系的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Pytho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实现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95" dirty="0">
                <a:latin typeface="Arial"/>
                <a:cs typeface="Arial"/>
              </a:rPr>
              <a:t>t</a:t>
            </a:r>
            <a:r>
              <a:rPr sz="2400" b="1" spc="105" dirty="0">
                <a:latin typeface="Arial"/>
                <a:cs typeface="Arial"/>
              </a:rPr>
              <a:t>u</a:t>
            </a:r>
            <a:r>
              <a:rPr sz="2400" b="1" spc="13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30" dirty="0">
                <a:latin typeface="Arial"/>
                <a:cs typeface="Arial"/>
              </a:rPr>
              <a:t>e</a:t>
            </a:r>
            <a:r>
              <a:rPr sz="2400" b="1" spc="-5" dirty="0">
                <a:latin typeface="Heiti SC"/>
                <a:cs typeface="Heiti SC"/>
              </a:rPr>
              <a:t>绘图体系</a:t>
            </a: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135" dirty="0">
                <a:latin typeface="Arial"/>
                <a:cs typeface="Arial"/>
              </a:rPr>
              <a:t>1969</a:t>
            </a:r>
            <a:r>
              <a:rPr sz="2400" b="1" dirty="0">
                <a:latin typeface="Heiti SC"/>
                <a:cs typeface="Heiti SC"/>
              </a:rPr>
              <a:t>年诞生，主要用于程序设计入门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8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语言的</a:t>
            </a:r>
            <a:r>
              <a:rPr sz="2400" b="1" dirty="0">
                <a:solidFill>
                  <a:srgbClr val="D98430"/>
                </a:solidFill>
                <a:latin typeface="Heiti SC"/>
                <a:cs typeface="Heiti SC"/>
              </a:rPr>
              <a:t>标准库</a:t>
            </a:r>
            <a:r>
              <a:rPr sz="2400" b="1" dirty="0">
                <a:latin typeface="Heiti SC"/>
                <a:cs typeface="Heiti SC"/>
              </a:rPr>
              <a:t>之一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入门级的图形绘制函数库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97934" y="571042"/>
            <a:ext cx="1548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 Unicode MS"/>
                <a:cs typeface="Arial Unicode MS"/>
              </a:rPr>
              <a:t>标准库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22145" y="1620010"/>
            <a:ext cx="530225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65" dirty="0">
                <a:solidFill>
                  <a:srgbClr val="006FC0"/>
                </a:solidFill>
                <a:latin typeface="Arial"/>
                <a:cs typeface="Arial"/>
              </a:rPr>
              <a:t>Pyt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on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计算生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态</a:t>
            </a:r>
            <a:r>
              <a:rPr sz="2400" b="1" spc="114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425" dirty="0">
                <a:solidFill>
                  <a:srgbClr val="006FC0"/>
                </a:solidFill>
                <a:latin typeface="Arial"/>
                <a:cs typeface="Arial"/>
              </a:rPr>
              <a:t>=</a:t>
            </a:r>
            <a:r>
              <a:rPr sz="24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标准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库</a:t>
            </a:r>
            <a:r>
              <a:rPr sz="2400" b="1" spc="105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425" dirty="0">
                <a:solidFill>
                  <a:srgbClr val="006FC0"/>
                </a:solidFill>
                <a:latin typeface="Arial"/>
                <a:cs typeface="Arial"/>
              </a:rPr>
              <a:t>+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第三方库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540" y="2621533"/>
            <a:ext cx="7258684" cy="1794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标准库：随解释器直接安装到操作系统中的功能模块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第三方库：需要经过安装才能使用的功能模块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库</a:t>
            </a:r>
            <a:r>
              <a:rPr sz="2400" b="1" spc="5" dirty="0">
                <a:latin typeface="Arial"/>
                <a:cs typeface="Arial"/>
              </a:rPr>
              <a:t>Li</a:t>
            </a:r>
            <a:r>
              <a:rPr sz="2400" b="1" spc="-5" dirty="0">
                <a:latin typeface="Arial"/>
                <a:cs typeface="Arial"/>
              </a:rPr>
              <a:t>b</a:t>
            </a:r>
            <a:r>
              <a:rPr sz="2400" b="1" spc="55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a</a:t>
            </a:r>
            <a:r>
              <a:rPr sz="2400" b="1" spc="185" dirty="0">
                <a:latin typeface="Arial"/>
                <a:cs typeface="Arial"/>
              </a:rPr>
              <a:t>r</a:t>
            </a:r>
            <a:r>
              <a:rPr sz="2400" b="1" spc="45" dirty="0">
                <a:latin typeface="Arial"/>
                <a:cs typeface="Arial"/>
              </a:rPr>
              <a:t>y</a:t>
            </a:r>
            <a:r>
              <a:rPr sz="2400" b="1" dirty="0">
                <a:latin typeface="Heiti SC"/>
                <a:cs typeface="Heiti SC"/>
              </a:rPr>
              <a:t>、包</a:t>
            </a:r>
            <a:r>
              <a:rPr sz="2400" b="1" spc="-105" dirty="0">
                <a:latin typeface="Arial"/>
                <a:cs typeface="Arial"/>
              </a:rPr>
              <a:t>P</a:t>
            </a:r>
            <a:r>
              <a:rPr sz="2400" b="1" spc="45" dirty="0">
                <a:latin typeface="Arial"/>
                <a:cs typeface="Arial"/>
              </a:rPr>
              <a:t>ackag</a:t>
            </a:r>
            <a:r>
              <a:rPr sz="2400" b="1" spc="40" dirty="0">
                <a:latin typeface="Arial"/>
                <a:cs typeface="Arial"/>
              </a:rPr>
              <a:t>e</a:t>
            </a:r>
            <a:r>
              <a:rPr sz="2400" b="1" dirty="0">
                <a:latin typeface="Heiti SC"/>
                <a:cs typeface="Heiti SC"/>
              </a:rPr>
              <a:t>、模</a:t>
            </a:r>
            <a:r>
              <a:rPr sz="2400" b="1" spc="-5" dirty="0">
                <a:latin typeface="Heiti SC"/>
                <a:cs typeface="Heiti SC"/>
              </a:rPr>
              <a:t>块</a:t>
            </a:r>
            <a:r>
              <a:rPr sz="2400" b="1" spc="145" dirty="0">
                <a:latin typeface="Arial"/>
                <a:cs typeface="Arial"/>
              </a:rPr>
              <a:t>Modul</a:t>
            </a:r>
            <a:r>
              <a:rPr sz="2400" b="1" spc="140" dirty="0">
                <a:latin typeface="Arial"/>
                <a:cs typeface="Arial"/>
              </a:rPr>
              <a:t>e</a:t>
            </a:r>
            <a:r>
              <a:rPr sz="2400" b="1" dirty="0">
                <a:latin typeface="Heiti SC"/>
                <a:cs typeface="Heiti SC"/>
              </a:rPr>
              <a:t>，统称</a:t>
            </a:r>
            <a:r>
              <a:rPr sz="2400" b="1" dirty="0">
                <a:solidFill>
                  <a:srgbClr val="D98430"/>
                </a:solidFill>
                <a:latin typeface="Heiti SC"/>
                <a:cs typeface="Heiti SC"/>
              </a:rPr>
              <a:t>模块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5017770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第</a:t>
            </a:r>
            <a:r>
              <a:rPr sz="3200" spc="100" dirty="0">
                <a:latin typeface="Arial"/>
                <a:cs typeface="Arial"/>
              </a:rPr>
              <a:t>2</a:t>
            </a:r>
            <a:r>
              <a:rPr sz="3200" spc="5" dirty="0">
                <a:latin typeface="Arial Unicode MS"/>
                <a:cs typeface="Arial Unicode MS"/>
              </a:rPr>
              <a:t>章</a:t>
            </a:r>
            <a:r>
              <a:rPr sz="3200" spc="45" dirty="0">
                <a:latin typeface="Arial Unicode MS"/>
                <a:cs typeface="Arial Unicode MS"/>
              </a:rPr>
              <a:t> </a:t>
            </a:r>
            <a:r>
              <a:rPr sz="3200" spc="100" dirty="0">
                <a:latin typeface="Arial"/>
                <a:cs typeface="Arial"/>
              </a:rPr>
              <a:t>Pyth</a:t>
            </a:r>
            <a:r>
              <a:rPr sz="3200" spc="225" dirty="0">
                <a:latin typeface="Arial"/>
                <a:cs typeface="Arial"/>
              </a:rPr>
              <a:t>on</a:t>
            </a:r>
            <a:r>
              <a:rPr sz="3200" spc="5" dirty="0">
                <a:latin typeface="Arial Unicode MS"/>
                <a:cs typeface="Arial Unicode MS"/>
              </a:rPr>
              <a:t>基本图形绘制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27375" y="1641591"/>
            <a:ext cx="4098290" cy="2306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05" dirty="0">
                <a:solidFill>
                  <a:srgbClr val="007EDE"/>
                </a:solidFill>
                <a:latin typeface="Arial"/>
                <a:cs typeface="Arial"/>
              </a:rPr>
              <a:t>2</a:t>
            </a:r>
            <a:r>
              <a:rPr sz="2400" b="1" spc="40" dirty="0">
                <a:solidFill>
                  <a:srgbClr val="007EDE"/>
                </a:solidFill>
                <a:latin typeface="Arial"/>
                <a:cs typeface="Arial"/>
              </a:rPr>
              <a:t>.</a:t>
            </a:r>
            <a:r>
              <a:rPr sz="2400" b="1" spc="145" dirty="0">
                <a:solidFill>
                  <a:srgbClr val="007EDE"/>
                </a:solidFill>
                <a:latin typeface="Arial"/>
                <a:cs typeface="Arial"/>
              </a:rPr>
              <a:t>1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深入理</a:t>
            </a:r>
            <a:r>
              <a:rPr sz="2400" b="1" spc="-10" dirty="0">
                <a:latin typeface="Heiti SC"/>
                <a:cs typeface="Heiti SC"/>
              </a:rPr>
              <a:t>解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05" dirty="0">
                <a:solidFill>
                  <a:srgbClr val="007EDE"/>
                </a:solidFill>
                <a:latin typeface="Arial"/>
                <a:cs typeface="Arial"/>
              </a:rPr>
              <a:t>2</a:t>
            </a:r>
            <a:r>
              <a:rPr sz="2400" b="1" spc="40" dirty="0">
                <a:solidFill>
                  <a:srgbClr val="007EDE"/>
                </a:solidFill>
                <a:latin typeface="Arial"/>
                <a:cs typeface="Arial"/>
              </a:rPr>
              <a:t>.</a:t>
            </a:r>
            <a:r>
              <a:rPr sz="2400" b="1" spc="145" dirty="0">
                <a:solidFill>
                  <a:srgbClr val="007EDE"/>
                </a:solidFill>
                <a:latin typeface="Arial"/>
                <a:cs typeface="Arial"/>
              </a:rPr>
              <a:t>2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实</a:t>
            </a:r>
            <a:r>
              <a:rPr sz="2400" b="1" spc="-5" dirty="0">
                <a:latin typeface="Heiti SC"/>
                <a:cs typeface="Heiti SC"/>
              </a:rPr>
              <a:t>例</a:t>
            </a:r>
            <a:r>
              <a:rPr sz="2400" b="1" spc="140" dirty="0">
                <a:latin typeface="Arial"/>
                <a:cs typeface="Arial"/>
              </a:rPr>
              <a:t>2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-35" dirty="0">
                <a:latin typeface="Arial"/>
                <a:cs typeface="Arial"/>
              </a:rPr>
              <a:t>P</a:t>
            </a:r>
            <a:r>
              <a:rPr sz="2400" b="1" spc="95" dirty="0">
                <a:latin typeface="Arial"/>
                <a:cs typeface="Arial"/>
              </a:rPr>
              <a:t>ytho</a:t>
            </a:r>
            <a:r>
              <a:rPr sz="2400" b="1" spc="12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蟒蛇绘制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10" dirty="0">
                <a:solidFill>
                  <a:srgbClr val="007EDE"/>
                </a:solidFill>
                <a:latin typeface="Arial"/>
                <a:cs typeface="Arial"/>
              </a:rPr>
              <a:t>2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.</a:t>
            </a:r>
            <a:r>
              <a:rPr sz="2400" b="1" spc="145" dirty="0">
                <a:solidFill>
                  <a:srgbClr val="007EDE"/>
                </a:solidFill>
                <a:latin typeface="Arial"/>
                <a:cs typeface="Arial"/>
              </a:rPr>
              <a:t>3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模</a:t>
            </a:r>
            <a:r>
              <a:rPr sz="2400" b="1" spc="-5" dirty="0">
                <a:latin typeface="Heiti SC"/>
                <a:cs typeface="Heiti SC"/>
              </a:rPr>
              <a:t>块</a:t>
            </a:r>
            <a:r>
              <a:rPr sz="2400" b="1" spc="15" dirty="0">
                <a:latin typeface="Arial"/>
                <a:cs typeface="Arial"/>
              </a:rPr>
              <a:t>1:</a:t>
            </a:r>
            <a:r>
              <a:rPr sz="2400" b="1" spc="30" dirty="0">
                <a:latin typeface="Arial"/>
                <a:cs typeface="Arial"/>
              </a:rPr>
              <a:t> </a:t>
            </a:r>
            <a:r>
              <a:rPr sz="2400" b="1" spc="125" dirty="0">
                <a:latin typeface="Arial"/>
                <a:cs typeface="Arial"/>
              </a:rPr>
              <a:t>tu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95" dirty="0">
                <a:latin typeface="Arial"/>
                <a:cs typeface="Arial"/>
              </a:rPr>
              <a:t>tle</a:t>
            </a:r>
            <a:r>
              <a:rPr sz="2400" b="1" dirty="0">
                <a:latin typeface="Heiti SC"/>
                <a:cs typeface="Heiti SC"/>
              </a:rPr>
              <a:t>库的使用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05" dirty="0">
                <a:solidFill>
                  <a:srgbClr val="007EDE"/>
                </a:solidFill>
                <a:latin typeface="Arial"/>
                <a:cs typeface="Arial"/>
              </a:rPr>
              <a:t>2</a:t>
            </a:r>
            <a:r>
              <a:rPr sz="2400" b="1" spc="40" dirty="0">
                <a:solidFill>
                  <a:srgbClr val="007EDE"/>
                </a:solidFill>
                <a:latin typeface="Arial"/>
                <a:cs typeface="Arial"/>
              </a:rPr>
              <a:t>.</a:t>
            </a:r>
            <a:r>
              <a:rPr sz="2400" b="1" spc="145" dirty="0">
                <a:solidFill>
                  <a:srgbClr val="007EDE"/>
                </a:solidFill>
                <a:latin typeface="Arial"/>
                <a:cs typeface="Arial"/>
              </a:rPr>
              <a:t>4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40" dirty="0">
                <a:latin typeface="Arial"/>
                <a:cs typeface="Arial"/>
              </a:rPr>
              <a:t>e</a:t>
            </a:r>
            <a:r>
              <a:rPr sz="2400" b="1" dirty="0">
                <a:latin typeface="Heiti SC"/>
                <a:cs typeface="Heiti SC"/>
              </a:rPr>
              <a:t>程序语法元素分析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2237" y="2114042"/>
            <a:ext cx="1187450" cy="1258570"/>
          </a:xfrm>
          <a:custGeom>
            <a:avLst/>
            <a:gdLst/>
            <a:ahLst/>
            <a:cxnLst/>
            <a:rect l="l" t="t" r="r" b="b"/>
            <a:pathLst>
              <a:path w="1187450" h="1258570">
                <a:moveTo>
                  <a:pt x="311836" y="896619"/>
                </a:moveTo>
                <a:lnTo>
                  <a:pt x="269277" y="911859"/>
                </a:lnTo>
                <a:lnTo>
                  <a:pt x="247538" y="918209"/>
                </a:lnTo>
                <a:lnTo>
                  <a:pt x="161386" y="948689"/>
                </a:lnTo>
                <a:lnTo>
                  <a:pt x="121109" y="966469"/>
                </a:lnTo>
                <a:lnTo>
                  <a:pt x="84464" y="988059"/>
                </a:lnTo>
                <a:lnTo>
                  <a:pt x="52773" y="1012189"/>
                </a:lnTo>
                <a:lnTo>
                  <a:pt x="27363" y="1043939"/>
                </a:lnTo>
                <a:lnTo>
                  <a:pt x="9556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29" y="1210309"/>
                </a:lnTo>
                <a:lnTo>
                  <a:pt x="26054" y="1234439"/>
                </a:lnTo>
                <a:lnTo>
                  <a:pt x="32437" y="1247139"/>
                </a:lnTo>
                <a:lnTo>
                  <a:pt x="39392" y="1258570"/>
                </a:lnTo>
                <a:lnTo>
                  <a:pt x="311836" y="1258570"/>
                </a:lnTo>
                <a:lnTo>
                  <a:pt x="311836" y="896619"/>
                </a:lnTo>
                <a:close/>
              </a:path>
              <a:path w="1187450" h="1258570">
                <a:moveTo>
                  <a:pt x="311836" y="580389"/>
                </a:moveTo>
                <a:lnTo>
                  <a:pt x="311836" y="624839"/>
                </a:lnTo>
                <a:lnTo>
                  <a:pt x="316916" y="628650"/>
                </a:lnTo>
                <a:lnTo>
                  <a:pt x="321869" y="629919"/>
                </a:lnTo>
                <a:lnTo>
                  <a:pt x="329358" y="638809"/>
                </a:lnTo>
                <a:lnTo>
                  <a:pt x="334217" y="648969"/>
                </a:lnTo>
                <a:lnTo>
                  <a:pt x="339449" y="659130"/>
                </a:lnTo>
                <a:lnTo>
                  <a:pt x="345180" y="669289"/>
                </a:lnTo>
                <a:lnTo>
                  <a:pt x="351537" y="680719"/>
                </a:lnTo>
                <a:lnTo>
                  <a:pt x="358646" y="693419"/>
                </a:lnTo>
                <a:lnTo>
                  <a:pt x="366633" y="706119"/>
                </a:lnTo>
                <a:lnTo>
                  <a:pt x="372118" y="716280"/>
                </a:lnTo>
                <a:lnTo>
                  <a:pt x="378130" y="726439"/>
                </a:lnTo>
                <a:lnTo>
                  <a:pt x="384600" y="737869"/>
                </a:lnTo>
                <a:lnTo>
                  <a:pt x="391462" y="748030"/>
                </a:lnTo>
                <a:lnTo>
                  <a:pt x="398644" y="759459"/>
                </a:lnTo>
                <a:lnTo>
                  <a:pt x="413700" y="781050"/>
                </a:lnTo>
                <a:lnTo>
                  <a:pt x="421436" y="792480"/>
                </a:lnTo>
                <a:lnTo>
                  <a:pt x="402477" y="836930"/>
                </a:lnTo>
                <a:lnTo>
                  <a:pt x="375638" y="864869"/>
                </a:lnTo>
                <a:lnTo>
                  <a:pt x="328092" y="891539"/>
                </a:lnTo>
                <a:lnTo>
                  <a:pt x="311836" y="896619"/>
                </a:lnTo>
                <a:lnTo>
                  <a:pt x="311872" y="1258570"/>
                </a:lnTo>
                <a:lnTo>
                  <a:pt x="593141" y="1258570"/>
                </a:lnTo>
                <a:lnTo>
                  <a:pt x="593141" y="1214120"/>
                </a:lnTo>
                <a:lnTo>
                  <a:pt x="584378" y="1212850"/>
                </a:lnTo>
                <a:lnTo>
                  <a:pt x="578155" y="1205230"/>
                </a:lnTo>
                <a:lnTo>
                  <a:pt x="578155" y="1186180"/>
                </a:lnTo>
                <a:lnTo>
                  <a:pt x="584378" y="1178559"/>
                </a:lnTo>
                <a:lnTo>
                  <a:pt x="593141" y="1177289"/>
                </a:lnTo>
                <a:lnTo>
                  <a:pt x="593141" y="1165859"/>
                </a:lnTo>
                <a:lnTo>
                  <a:pt x="584378" y="1164589"/>
                </a:lnTo>
                <a:lnTo>
                  <a:pt x="578155" y="1156970"/>
                </a:lnTo>
                <a:lnTo>
                  <a:pt x="578155" y="1137920"/>
                </a:lnTo>
                <a:lnTo>
                  <a:pt x="584378" y="1129030"/>
                </a:lnTo>
                <a:lnTo>
                  <a:pt x="593141" y="1129030"/>
                </a:lnTo>
                <a:lnTo>
                  <a:pt x="593141" y="1109980"/>
                </a:lnTo>
                <a:lnTo>
                  <a:pt x="554921" y="1096009"/>
                </a:lnTo>
                <a:lnTo>
                  <a:pt x="519623" y="1078230"/>
                </a:lnTo>
                <a:lnTo>
                  <a:pt x="486451" y="1056639"/>
                </a:lnTo>
                <a:lnTo>
                  <a:pt x="444150" y="1018539"/>
                </a:lnTo>
                <a:lnTo>
                  <a:pt x="412837" y="981709"/>
                </a:lnTo>
                <a:lnTo>
                  <a:pt x="402320" y="969009"/>
                </a:lnTo>
                <a:lnTo>
                  <a:pt x="391715" y="953769"/>
                </a:lnTo>
                <a:lnTo>
                  <a:pt x="380991" y="938530"/>
                </a:lnTo>
                <a:lnTo>
                  <a:pt x="370119" y="922019"/>
                </a:lnTo>
                <a:lnTo>
                  <a:pt x="412525" y="894080"/>
                </a:lnTo>
                <a:lnTo>
                  <a:pt x="438707" y="866139"/>
                </a:lnTo>
                <a:lnTo>
                  <a:pt x="462049" y="834389"/>
                </a:lnTo>
                <a:lnTo>
                  <a:pt x="469506" y="824230"/>
                </a:lnTo>
                <a:lnTo>
                  <a:pt x="592621" y="824230"/>
                </a:lnTo>
                <a:lnTo>
                  <a:pt x="591999" y="769619"/>
                </a:lnTo>
                <a:lnTo>
                  <a:pt x="551617" y="769619"/>
                </a:lnTo>
                <a:lnTo>
                  <a:pt x="538432" y="767080"/>
                </a:lnTo>
                <a:lnTo>
                  <a:pt x="501239" y="745489"/>
                </a:lnTo>
                <a:lnTo>
                  <a:pt x="475737" y="703580"/>
                </a:lnTo>
                <a:lnTo>
                  <a:pt x="473964" y="690880"/>
                </a:lnTo>
                <a:lnTo>
                  <a:pt x="474122" y="678180"/>
                </a:lnTo>
                <a:lnTo>
                  <a:pt x="504042" y="643889"/>
                </a:lnTo>
                <a:lnTo>
                  <a:pt x="545114" y="628650"/>
                </a:lnTo>
                <a:lnTo>
                  <a:pt x="593141" y="623569"/>
                </a:lnTo>
                <a:lnTo>
                  <a:pt x="593141" y="622300"/>
                </a:lnTo>
                <a:lnTo>
                  <a:pt x="427695" y="622300"/>
                </a:lnTo>
                <a:lnTo>
                  <a:pt x="418713" y="619759"/>
                </a:lnTo>
                <a:lnTo>
                  <a:pt x="410510" y="614680"/>
                </a:lnTo>
                <a:lnTo>
                  <a:pt x="403060" y="607059"/>
                </a:lnTo>
                <a:lnTo>
                  <a:pt x="396335" y="596900"/>
                </a:lnTo>
                <a:lnTo>
                  <a:pt x="332211" y="596900"/>
                </a:lnTo>
                <a:lnTo>
                  <a:pt x="321464" y="589280"/>
                </a:lnTo>
                <a:lnTo>
                  <a:pt x="311836" y="580389"/>
                </a:lnTo>
                <a:close/>
              </a:path>
              <a:path w="1187450" h="1258570">
                <a:moveTo>
                  <a:pt x="773656" y="815339"/>
                </a:moveTo>
                <a:lnTo>
                  <a:pt x="732773" y="815339"/>
                </a:lnTo>
                <a:lnTo>
                  <a:pt x="737546" y="828039"/>
                </a:lnTo>
                <a:lnTo>
                  <a:pt x="755630" y="864869"/>
                </a:lnTo>
                <a:lnTo>
                  <a:pt x="779700" y="895350"/>
                </a:lnTo>
                <a:lnTo>
                  <a:pt x="821868" y="923289"/>
                </a:lnTo>
                <a:lnTo>
                  <a:pt x="810246" y="937259"/>
                </a:lnTo>
                <a:lnTo>
                  <a:pt x="798964" y="951230"/>
                </a:lnTo>
                <a:lnTo>
                  <a:pt x="787969" y="965200"/>
                </a:lnTo>
                <a:lnTo>
                  <a:pt x="777208" y="976630"/>
                </a:lnTo>
                <a:lnTo>
                  <a:pt x="725036" y="1031239"/>
                </a:lnTo>
                <a:lnTo>
                  <a:pt x="693112" y="1056639"/>
                </a:lnTo>
                <a:lnTo>
                  <a:pt x="658955" y="1079500"/>
                </a:lnTo>
                <a:lnTo>
                  <a:pt x="621121" y="1098550"/>
                </a:lnTo>
                <a:lnTo>
                  <a:pt x="593141" y="1109980"/>
                </a:lnTo>
                <a:lnTo>
                  <a:pt x="593141" y="1129030"/>
                </a:lnTo>
                <a:lnTo>
                  <a:pt x="604444" y="1129030"/>
                </a:lnTo>
                <a:lnTo>
                  <a:pt x="611937" y="1136650"/>
                </a:lnTo>
                <a:lnTo>
                  <a:pt x="611937" y="1156970"/>
                </a:lnTo>
                <a:lnTo>
                  <a:pt x="604444" y="1165859"/>
                </a:lnTo>
                <a:lnTo>
                  <a:pt x="593141" y="1165859"/>
                </a:lnTo>
                <a:lnTo>
                  <a:pt x="593141" y="1177289"/>
                </a:lnTo>
                <a:lnTo>
                  <a:pt x="604444" y="1177289"/>
                </a:lnTo>
                <a:lnTo>
                  <a:pt x="611937" y="1184909"/>
                </a:lnTo>
                <a:lnTo>
                  <a:pt x="611937" y="1205230"/>
                </a:lnTo>
                <a:lnTo>
                  <a:pt x="604444" y="1214120"/>
                </a:lnTo>
                <a:lnTo>
                  <a:pt x="593142" y="1214120"/>
                </a:lnTo>
                <a:lnTo>
                  <a:pt x="593177" y="1258570"/>
                </a:lnTo>
                <a:lnTo>
                  <a:pt x="875716" y="1258570"/>
                </a:lnTo>
                <a:lnTo>
                  <a:pt x="875536" y="897889"/>
                </a:lnTo>
                <a:lnTo>
                  <a:pt x="855387" y="890269"/>
                </a:lnTo>
                <a:lnTo>
                  <a:pt x="840262" y="882650"/>
                </a:lnTo>
                <a:lnTo>
                  <a:pt x="826762" y="876300"/>
                </a:lnTo>
                <a:lnTo>
                  <a:pt x="814774" y="867409"/>
                </a:lnTo>
                <a:lnTo>
                  <a:pt x="804226" y="859789"/>
                </a:lnTo>
                <a:lnTo>
                  <a:pt x="795046" y="849630"/>
                </a:lnTo>
                <a:lnTo>
                  <a:pt x="787161" y="840739"/>
                </a:lnTo>
                <a:lnTo>
                  <a:pt x="780499" y="829309"/>
                </a:lnTo>
                <a:lnTo>
                  <a:pt x="774986" y="819150"/>
                </a:lnTo>
                <a:lnTo>
                  <a:pt x="773656" y="815339"/>
                </a:lnTo>
                <a:close/>
              </a:path>
              <a:path w="1187450" h="1258570">
                <a:moveTo>
                  <a:pt x="875716" y="897889"/>
                </a:moveTo>
                <a:lnTo>
                  <a:pt x="875751" y="1258570"/>
                </a:lnTo>
                <a:lnTo>
                  <a:pt x="1153039" y="1248409"/>
                </a:lnTo>
                <a:lnTo>
                  <a:pt x="1159492" y="1236980"/>
                </a:lnTo>
                <a:lnTo>
                  <a:pt x="1175140" y="1200150"/>
                </a:lnTo>
                <a:lnTo>
                  <a:pt x="1186190" y="1151889"/>
                </a:lnTo>
                <a:lnTo>
                  <a:pt x="1186993" y="1140459"/>
                </a:lnTo>
                <a:lnTo>
                  <a:pt x="1186395" y="1116330"/>
                </a:lnTo>
                <a:lnTo>
                  <a:pt x="1177651" y="1074420"/>
                </a:lnTo>
                <a:lnTo>
                  <a:pt x="1159948" y="1038859"/>
                </a:lnTo>
                <a:lnTo>
                  <a:pt x="1134617" y="1009650"/>
                </a:lnTo>
                <a:lnTo>
                  <a:pt x="1102983" y="985519"/>
                </a:lnTo>
                <a:lnTo>
                  <a:pt x="1066377" y="966469"/>
                </a:lnTo>
                <a:lnTo>
                  <a:pt x="1026126" y="948689"/>
                </a:lnTo>
                <a:lnTo>
                  <a:pt x="983557" y="933450"/>
                </a:lnTo>
                <a:lnTo>
                  <a:pt x="961819" y="927100"/>
                </a:lnTo>
                <a:lnTo>
                  <a:pt x="940000" y="919480"/>
                </a:lnTo>
                <a:lnTo>
                  <a:pt x="918266" y="913130"/>
                </a:lnTo>
                <a:lnTo>
                  <a:pt x="875716" y="897889"/>
                </a:lnTo>
                <a:close/>
              </a:path>
              <a:path w="1187450" h="1258570">
                <a:moveTo>
                  <a:pt x="592621" y="824230"/>
                </a:moveTo>
                <a:lnTo>
                  <a:pt x="469506" y="824230"/>
                </a:lnTo>
                <a:lnTo>
                  <a:pt x="494134" y="839469"/>
                </a:lnTo>
                <a:lnTo>
                  <a:pt x="542641" y="862330"/>
                </a:lnTo>
                <a:lnTo>
                  <a:pt x="575708" y="869950"/>
                </a:lnTo>
                <a:lnTo>
                  <a:pt x="593141" y="869950"/>
                </a:lnTo>
                <a:lnTo>
                  <a:pt x="592621" y="824230"/>
                </a:lnTo>
                <a:close/>
              </a:path>
              <a:path w="1187450" h="1258570">
                <a:moveTo>
                  <a:pt x="594411" y="750569"/>
                </a:moveTo>
                <a:lnTo>
                  <a:pt x="593141" y="750569"/>
                </a:lnTo>
                <a:lnTo>
                  <a:pt x="593141" y="869950"/>
                </a:lnTo>
                <a:lnTo>
                  <a:pt x="613759" y="869950"/>
                </a:lnTo>
                <a:lnTo>
                  <a:pt x="635480" y="864869"/>
                </a:lnTo>
                <a:lnTo>
                  <a:pt x="695496" y="839469"/>
                </a:lnTo>
                <a:lnTo>
                  <a:pt x="732773" y="815339"/>
                </a:lnTo>
                <a:lnTo>
                  <a:pt x="773656" y="815339"/>
                </a:lnTo>
                <a:lnTo>
                  <a:pt x="770551" y="806450"/>
                </a:lnTo>
                <a:lnTo>
                  <a:pt x="767122" y="795019"/>
                </a:lnTo>
                <a:lnTo>
                  <a:pt x="764624" y="782319"/>
                </a:lnTo>
                <a:lnTo>
                  <a:pt x="773060" y="773430"/>
                </a:lnTo>
                <a:lnTo>
                  <a:pt x="776581" y="769619"/>
                </a:lnTo>
                <a:lnTo>
                  <a:pt x="635428" y="769619"/>
                </a:lnTo>
                <a:lnTo>
                  <a:pt x="624714" y="767080"/>
                </a:lnTo>
                <a:lnTo>
                  <a:pt x="614780" y="759459"/>
                </a:lnTo>
                <a:lnTo>
                  <a:pt x="604915" y="753109"/>
                </a:lnTo>
                <a:lnTo>
                  <a:pt x="594411" y="750569"/>
                </a:lnTo>
                <a:close/>
              </a:path>
              <a:path w="1187450" h="1258570">
                <a:moveTo>
                  <a:pt x="591782" y="750569"/>
                </a:moveTo>
                <a:lnTo>
                  <a:pt x="582086" y="753109"/>
                </a:lnTo>
                <a:lnTo>
                  <a:pt x="572674" y="759459"/>
                </a:lnTo>
                <a:lnTo>
                  <a:pt x="562774" y="765809"/>
                </a:lnTo>
                <a:lnTo>
                  <a:pt x="551617" y="769619"/>
                </a:lnTo>
                <a:lnTo>
                  <a:pt x="591999" y="769619"/>
                </a:lnTo>
                <a:lnTo>
                  <a:pt x="591782" y="750569"/>
                </a:lnTo>
                <a:close/>
              </a:path>
              <a:path w="1187450" h="1258570">
                <a:moveTo>
                  <a:pt x="640779" y="579119"/>
                </a:moveTo>
                <a:lnTo>
                  <a:pt x="610061" y="579119"/>
                </a:lnTo>
                <a:lnTo>
                  <a:pt x="593189" y="581659"/>
                </a:lnTo>
                <a:lnTo>
                  <a:pt x="606583" y="624839"/>
                </a:lnTo>
                <a:lnTo>
                  <a:pt x="622542" y="626109"/>
                </a:lnTo>
                <a:lnTo>
                  <a:pt x="637946" y="628650"/>
                </a:lnTo>
                <a:lnTo>
                  <a:pt x="678167" y="643889"/>
                </a:lnTo>
                <a:lnTo>
                  <a:pt x="707835" y="683259"/>
                </a:lnTo>
                <a:lnTo>
                  <a:pt x="709191" y="697230"/>
                </a:lnTo>
                <a:lnTo>
                  <a:pt x="707339" y="707389"/>
                </a:lnTo>
                <a:lnTo>
                  <a:pt x="680191" y="748030"/>
                </a:lnTo>
                <a:lnTo>
                  <a:pt x="635428" y="769619"/>
                </a:lnTo>
                <a:lnTo>
                  <a:pt x="776581" y="769619"/>
                </a:lnTo>
                <a:lnTo>
                  <a:pt x="804205" y="734059"/>
                </a:lnTo>
                <a:lnTo>
                  <a:pt x="823705" y="699769"/>
                </a:lnTo>
                <a:lnTo>
                  <a:pt x="829254" y="688339"/>
                </a:lnTo>
                <a:lnTo>
                  <a:pt x="848909" y="655319"/>
                </a:lnTo>
                <a:lnTo>
                  <a:pt x="860730" y="632459"/>
                </a:lnTo>
                <a:lnTo>
                  <a:pt x="870636" y="627380"/>
                </a:lnTo>
                <a:lnTo>
                  <a:pt x="875711" y="624839"/>
                </a:lnTo>
                <a:lnTo>
                  <a:pt x="875582" y="622300"/>
                </a:lnTo>
                <a:lnTo>
                  <a:pt x="752997" y="622300"/>
                </a:lnTo>
                <a:lnTo>
                  <a:pt x="743993" y="621030"/>
                </a:lnTo>
                <a:lnTo>
                  <a:pt x="734365" y="615950"/>
                </a:lnTo>
                <a:lnTo>
                  <a:pt x="733222" y="613409"/>
                </a:lnTo>
                <a:lnTo>
                  <a:pt x="730682" y="612139"/>
                </a:lnTo>
                <a:lnTo>
                  <a:pt x="726363" y="609600"/>
                </a:lnTo>
                <a:lnTo>
                  <a:pt x="718710" y="603250"/>
                </a:lnTo>
                <a:lnTo>
                  <a:pt x="710229" y="598169"/>
                </a:lnTo>
                <a:lnTo>
                  <a:pt x="667602" y="582930"/>
                </a:lnTo>
                <a:lnTo>
                  <a:pt x="654667" y="580389"/>
                </a:lnTo>
                <a:lnTo>
                  <a:pt x="640779" y="579119"/>
                </a:lnTo>
                <a:close/>
              </a:path>
              <a:path w="1187450" h="1258570">
                <a:moveTo>
                  <a:pt x="310926" y="163830"/>
                </a:moveTo>
                <a:lnTo>
                  <a:pt x="305912" y="176530"/>
                </a:lnTo>
                <a:lnTo>
                  <a:pt x="301217" y="187959"/>
                </a:lnTo>
                <a:lnTo>
                  <a:pt x="296834" y="199389"/>
                </a:lnTo>
                <a:lnTo>
                  <a:pt x="292752" y="212089"/>
                </a:lnTo>
                <a:lnTo>
                  <a:pt x="288963" y="224789"/>
                </a:lnTo>
                <a:lnTo>
                  <a:pt x="285459" y="236219"/>
                </a:lnTo>
                <a:lnTo>
                  <a:pt x="276559" y="274319"/>
                </a:lnTo>
                <a:lnTo>
                  <a:pt x="269889" y="312419"/>
                </a:lnTo>
                <a:lnTo>
                  <a:pt x="265206" y="350519"/>
                </a:lnTo>
                <a:lnTo>
                  <a:pt x="263068" y="374650"/>
                </a:lnTo>
                <a:lnTo>
                  <a:pt x="259874" y="381000"/>
                </a:lnTo>
                <a:lnTo>
                  <a:pt x="245568" y="427989"/>
                </a:lnTo>
                <a:lnTo>
                  <a:pt x="241341" y="471169"/>
                </a:lnTo>
                <a:lnTo>
                  <a:pt x="241647" y="481330"/>
                </a:lnTo>
                <a:lnTo>
                  <a:pt x="246935" y="519430"/>
                </a:lnTo>
                <a:lnTo>
                  <a:pt x="257556" y="556259"/>
                </a:lnTo>
                <a:lnTo>
                  <a:pt x="282925" y="600709"/>
                </a:lnTo>
                <a:lnTo>
                  <a:pt x="311830" y="624839"/>
                </a:lnTo>
                <a:lnTo>
                  <a:pt x="310723" y="579119"/>
                </a:lnTo>
                <a:lnTo>
                  <a:pt x="304462" y="570230"/>
                </a:lnTo>
                <a:lnTo>
                  <a:pt x="298807" y="561339"/>
                </a:lnTo>
                <a:lnTo>
                  <a:pt x="282651" y="515619"/>
                </a:lnTo>
                <a:lnTo>
                  <a:pt x="277833" y="469900"/>
                </a:lnTo>
                <a:lnTo>
                  <a:pt x="277800" y="464819"/>
                </a:lnTo>
                <a:lnTo>
                  <a:pt x="278504" y="452119"/>
                </a:lnTo>
                <a:lnTo>
                  <a:pt x="285537" y="412750"/>
                </a:lnTo>
                <a:lnTo>
                  <a:pt x="304091" y="375919"/>
                </a:lnTo>
                <a:lnTo>
                  <a:pt x="311836" y="370839"/>
                </a:lnTo>
                <a:lnTo>
                  <a:pt x="310926" y="163830"/>
                </a:lnTo>
                <a:close/>
              </a:path>
              <a:path w="1187450" h="1258570">
                <a:moveTo>
                  <a:pt x="565376" y="577850"/>
                </a:moveTo>
                <a:lnTo>
                  <a:pt x="550082" y="577850"/>
                </a:lnTo>
                <a:lnTo>
                  <a:pt x="522452" y="580389"/>
                </a:lnTo>
                <a:lnTo>
                  <a:pt x="478363" y="595630"/>
                </a:lnTo>
                <a:lnTo>
                  <a:pt x="454330" y="610869"/>
                </a:lnTo>
                <a:lnTo>
                  <a:pt x="451917" y="612139"/>
                </a:lnTo>
                <a:lnTo>
                  <a:pt x="448107" y="615950"/>
                </a:lnTo>
                <a:lnTo>
                  <a:pt x="437484" y="621030"/>
                </a:lnTo>
                <a:lnTo>
                  <a:pt x="427695" y="622300"/>
                </a:lnTo>
                <a:lnTo>
                  <a:pt x="593141" y="622300"/>
                </a:lnTo>
                <a:lnTo>
                  <a:pt x="593141" y="581659"/>
                </a:lnTo>
                <a:lnTo>
                  <a:pt x="581686" y="580389"/>
                </a:lnTo>
                <a:lnTo>
                  <a:pt x="565376" y="577850"/>
                </a:lnTo>
                <a:close/>
              </a:path>
              <a:path w="1187450" h="1258570">
                <a:moveTo>
                  <a:pt x="651936" y="0"/>
                </a:moveTo>
                <a:lnTo>
                  <a:pt x="633022" y="0"/>
                </a:lnTo>
                <a:lnTo>
                  <a:pt x="613426" y="1269"/>
                </a:lnTo>
                <a:lnTo>
                  <a:pt x="593141" y="3809"/>
                </a:lnTo>
                <a:lnTo>
                  <a:pt x="593141" y="276859"/>
                </a:lnTo>
                <a:lnTo>
                  <a:pt x="603054" y="284480"/>
                </a:lnTo>
                <a:lnTo>
                  <a:pt x="612926" y="290830"/>
                </a:lnTo>
                <a:lnTo>
                  <a:pt x="632699" y="304800"/>
                </a:lnTo>
                <a:lnTo>
                  <a:pt x="642673" y="312419"/>
                </a:lnTo>
                <a:lnTo>
                  <a:pt x="662980" y="325119"/>
                </a:lnTo>
                <a:lnTo>
                  <a:pt x="673385" y="332739"/>
                </a:lnTo>
                <a:lnTo>
                  <a:pt x="684008" y="339089"/>
                </a:lnTo>
                <a:lnTo>
                  <a:pt x="694884" y="344169"/>
                </a:lnTo>
                <a:lnTo>
                  <a:pt x="706051" y="350519"/>
                </a:lnTo>
                <a:lnTo>
                  <a:pt x="741662" y="365759"/>
                </a:lnTo>
                <a:lnTo>
                  <a:pt x="781208" y="377189"/>
                </a:lnTo>
                <a:lnTo>
                  <a:pt x="825678" y="382269"/>
                </a:lnTo>
                <a:lnTo>
                  <a:pt x="825317" y="398780"/>
                </a:lnTo>
                <a:lnTo>
                  <a:pt x="822058" y="452119"/>
                </a:lnTo>
                <a:lnTo>
                  <a:pt x="815224" y="505459"/>
                </a:lnTo>
                <a:lnTo>
                  <a:pt x="804406" y="554989"/>
                </a:lnTo>
                <a:lnTo>
                  <a:pt x="789199" y="594359"/>
                </a:lnTo>
                <a:lnTo>
                  <a:pt x="761394" y="621030"/>
                </a:lnTo>
                <a:lnTo>
                  <a:pt x="752997" y="622300"/>
                </a:lnTo>
                <a:lnTo>
                  <a:pt x="875582" y="622300"/>
                </a:lnTo>
                <a:lnTo>
                  <a:pt x="874095" y="593089"/>
                </a:lnTo>
                <a:lnTo>
                  <a:pt x="854414" y="593089"/>
                </a:lnTo>
                <a:lnTo>
                  <a:pt x="843637" y="590550"/>
                </a:lnTo>
                <a:lnTo>
                  <a:pt x="841106" y="543559"/>
                </a:lnTo>
                <a:lnTo>
                  <a:pt x="840445" y="516889"/>
                </a:lnTo>
                <a:lnTo>
                  <a:pt x="840511" y="490219"/>
                </a:lnTo>
                <a:lnTo>
                  <a:pt x="842895" y="444500"/>
                </a:lnTo>
                <a:lnTo>
                  <a:pt x="850373" y="397509"/>
                </a:lnTo>
                <a:lnTo>
                  <a:pt x="875716" y="368300"/>
                </a:lnTo>
                <a:lnTo>
                  <a:pt x="875716" y="173989"/>
                </a:lnTo>
                <a:lnTo>
                  <a:pt x="858433" y="138430"/>
                </a:lnTo>
                <a:lnTo>
                  <a:pt x="828189" y="91439"/>
                </a:lnTo>
                <a:lnTo>
                  <a:pt x="792600" y="54609"/>
                </a:lnTo>
                <a:lnTo>
                  <a:pt x="751483" y="25400"/>
                </a:lnTo>
                <a:lnTo>
                  <a:pt x="704656" y="7619"/>
                </a:lnTo>
                <a:lnTo>
                  <a:pt x="670176" y="1269"/>
                </a:lnTo>
                <a:lnTo>
                  <a:pt x="651936" y="0"/>
                </a:lnTo>
                <a:close/>
              </a:path>
              <a:path w="1187450" h="1258570">
                <a:moveTo>
                  <a:pt x="875716" y="173989"/>
                </a:moveTo>
                <a:lnTo>
                  <a:pt x="881531" y="372109"/>
                </a:lnTo>
                <a:lnTo>
                  <a:pt x="888125" y="381000"/>
                </a:lnTo>
                <a:lnTo>
                  <a:pt x="894877" y="393700"/>
                </a:lnTo>
                <a:lnTo>
                  <a:pt x="907245" y="435609"/>
                </a:lnTo>
                <a:lnTo>
                  <a:pt x="909681" y="462280"/>
                </a:lnTo>
                <a:lnTo>
                  <a:pt x="909664" y="474980"/>
                </a:lnTo>
                <a:lnTo>
                  <a:pt x="904894" y="514350"/>
                </a:lnTo>
                <a:lnTo>
                  <a:pt x="888188" y="560069"/>
                </a:lnTo>
                <a:lnTo>
                  <a:pt x="875724" y="579119"/>
                </a:lnTo>
                <a:lnTo>
                  <a:pt x="882702" y="621030"/>
                </a:lnTo>
                <a:lnTo>
                  <a:pt x="910319" y="591819"/>
                </a:lnTo>
                <a:lnTo>
                  <a:pt x="931228" y="549909"/>
                </a:lnTo>
                <a:lnTo>
                  <a:pt x="942532" y="508000"/>
                </a:lnTo>
                <a:lnTo>
                  <a:pt x="945000" y="474980"/>
                </a:lnTo>
                <a:lnTo>
                  <a:pt x="944874" y="462280"/>
                </a:lnTo>
                <a:lnTo>
                  <a:pt x="939831" y="419100"/>
                </a:lnTo>
                <a:lnTo>
                  <a:pt x="923979" y="370839"/>
                </a:lnTo>
                <a:lnTo>
                  <a:pt x="922230" y="356869"/>
                </a:lnTo>
                <a:lnTo>
                  <a:pt x="920313" y="342900"/>
                </a:lnTo>
                <a:lnTo>
                  <a:pt x="918226" y="328930"/>
                </a:lnTo>
                <a:lnTo>
                  <a:pt x="915970" y="316230"/>
                </a:lnTo>
                <a:lnTo>
                  <a:pt x="913545" y="302259"/>
                </a:lnTo>
                <a:lnTo>
                  <a:pt x="910952" y="289559"/>
                </a:lnTo>
                <a:lnTo>
                  <a:pt x="908189" y="276859"/>
                </a:lnTo>
                <a:lnTo>
                  <a:pt x="905257" y="264159"/>
                </a:lnTo>
                <a:lnTo>
                  <a:pt x="902156" y="252730"/>
                </a:lnTo>
                <a:lnTo>
                  <a:pt x="898886" y="240030"/>
                </a:lnTo>
                <a:lnTo>
                  <a:pt x="884116" y="194309"/>
                </a:lnTo>
                <a:lnTo>
                  <a:pt x="880001" y="184150"/>
                </a:lnTo>
                <a:lnTo>
                  <a:pt x="875716" y="173989"/>
                </a:lnTo>
                <a:close/>
              </a:path>
              <a:path w="1187450" h="1258570">
                <a:moveTo>
                  <a:pt x="583611" y="5080"/>
                </a:moveTo>
                <a:lnTo>
                  <a:pt x="572820" y="7619"/>
                </a:lnTo>
                <a:lnTo>
                  <a:pt x="560857" y="10159"/>
                </a:lnTo>
                <a:lnTo>
                  <a:pt x="547281" y="12700"/>
                </a:lnTo>
                <a:lnTo>
                  <a:pt x="531647" y="16509"/>
                </a:lnTo>
                <a:lnTo>
                  <a:pt x="508183" y="21589"/>
                </a:lnTo>
                <a:lnTo>
                  <a:pt x="495296" y="24130"/>
                </a:lnTo>
                <a:lnTo>
                  <a:pt x="481076" y="27939"/>
                </a:lnTo>
                <a:lnTo>
                  <a:pt x="440043" y="35559"/>
                </a:lnTo>
                <a:lnTo>
                  <a:pt x="404255" y="52069"/>
                </a:lnTo>
                <a:lnTo>
                  <a:pt x="373337" y="74930"/>
                </a:lnTo>
                <a:lnTo>
                  <a:pt x="346913" y="104139"/>
                </a:lnTo>
                <a:lnTo>
                  <a:pt x="324606" y="137159"/>
                </a:lnTo>
                <a:lnTo>
                  <a:pt x="311836" y="162559"/>
                </a:lnTo>
                <a:lnTo>
                  <a:pt x="316673" y="370839"/>
                </a:lnTo>
                <a:lnTo>
                  <a:pt x="323781" y="374650"/>
                </a:lnTo>
                <a:lnTo>
                  <a:pt x="330525" y="382269"/>
                </a:lnTo>
                <a:lnTo>
                  <a:pt x="343490" y="426719"/>
                </a:lnTo>
                <a:lnTo>
                  <a:pt x="346285" y="464819"/>
                </a:lnTo>
                <a:lnTo>
                  <a:pt x="346376" y="482600"/>
                </a:lnTo>
                <a:lnTo>
                  <a:pt x="346252" y="487680"/>
                </a:lnTo>
                <a:lnTo>
                  <a:pt x="342552" y="537209"/>
                </a:lnTo>
                <a:lnTo>
                  <a:pt x="335462" y="581659"/>
                </a:lnTo>
                <a:lnTo>
                  <a:pt x="332211" y="596900"/>
                </a:lnTo>
                <a:lnTo>
                  <a:pt x="396335" y="596900"/>
                </a:lnTo>
                <a:lnTo>
                  <a:pt x="380241" y="553719"/>
                </a:lnTo>
                <a:lnTo>
                  <a:pt x="369698" y="497839"/>
                </a:lnTo>
                <a:lnTo>
                  <a:pt x="365390" y="457200"/>
                </a:lnTo>
                <a:lnTo>
                  <a:pt x="363007" y="416559"/>
                </a:lnTo>
                <a:lnTo>
                  <a:pt x="362451" y="394969"/>
                </a:lnTo>
                <a:lnTo>
                  <a:pt x="362565" y="360680"/>
                </a:lnTo>
                <a:lnTo>
                  <a:pt x="363144" y="345439"/>
                </a:lnTo>
                <a:lnTo>
                  <a:pt x="363235" y="339089"/>
                </a:lnTo>
                <a:lnTo>
                  <a:pt x="370135" y="293369"/>
                </a:lnTo>
                <a:lnTo>
                  <a:pt x="389307" y="246380"/>
                </a:lnTo>
                <a:lnTo>
                  <a:pt x="422181" y="219709"/>
                </a:lnTo>
                <a:lnTo>
                  <a:pt x="444610" y="217169"/>
                </a:lnTo>
                <a:lnTo>
                  <a:pt x="591047" y="217169"/>
                </a:lnTo>
                <a:lnTo>
                  <a:pt x="583611" y="5080"/>
                </a:lnTo>
                <a:close/>
              </a:path>
              <a:path w="1187450" h="1258570">
                <a:moveTo>
                  <a:pt x="873513" y="581659"/>
                </a:moveTo>
                <a:lnTo>
                  <a:pt x="864478" y="589280"/>
                </a:lnTo>
                <a:lnTo>
                  <a:pt x="854414" y="593089"/>
                </a:lnTo>
                <a:lnTo>
                  <a:pt x="874095" y="593089"/>
                </a:lnTo>
                <a:lnTo>
                  <a:pt x="873513" y="581659"/>
                </a:lnTo>
                <a:close/>
              </a:path>
              <a:path w="1187450" h="1258570">
                <a:moveTo>
                  <a:pt x="591047" y="217169"/>
                </a:moveTo>
                <a:lnTo>
                  <a:pt x="444610" y="217169"/>
                </a:lnTo>
                <a:lnTo>
                  <a:pt x="470214" y="219709"/>
                </a:lnTo>
                <a:lnTo>
                  <a:pt x="498098" y="227330"/>
                </a:lnTo>
                <a:lnTo>
                  <a:pt x="538953" y="243839"/>
                </a:lnTo>
                <a:lnTo>
                  <a:pt x="571963" y="262889"/>
                </a:lnTo>
                <a:lnTo>
                  <a:pt x="582593" y="270509"/>
                </a:lnTo>
                <a:lnTo>
                  <a:pt x="593140" y="276859"/>
                </a:lnTo>
                <a:lnTo>
                  <a:pt x="591047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7580" y="4132329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3225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35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的原（</a:t>
            </a:r>
            <a:r>
              <a:rPr spc="170" dirty="0">
                <a:latin typeface="Arial"/>
                <a:cs typeface="Arial"/>
              </a:rPr>
              <a:t>wa</a:t>
            </a:r>
            <a:r>
              <a:rPr spc="135" dirty="0">
                <a:latin typeface="Arial"/>
                <a:cs typeface="Arial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）理（</a:t>
            </a:r>
            <a:r>
              <a:rPr spc="75" dirty="0">
                <a:latin typeface="Arial"/>
                <a:cs typeface="Arial"/>
              </a:rPr>
              <a:t>f</a:t>
            </a:r>
            <a:r>
              <a:rPr spc="165" dirty="0">
                <a:latin typeface="Arial"/>
                <a:cs typeface="Arial"/>
              </a:rPr>
              <a:t>a</a:t>
            </a:r>
            <a:r>
              <a:rPr spc="-5" dirty="0">
                <a:latin typeface="Arial Unicode MS"/>
                <a:cs typeface="Arial Unicode MS"/>
              </a:rPr>
              <a:t>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1620010"/>
            <a:ext cx="6649084" cy="2795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1505">
              <a:lnSpc>
                <a:spcPct val="100000"/>
              </a:lnSpc>
            </a:pP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190" dirty="0">
                <a:solidFill>
                  <a:srgbClr val="006FC0"/>
                </a:solidFill>
                <a:latin typeface="Arial"/>
                <a:cs typeface="Arial"/>
              </a:rPr>
              <a:t>u</a:t>
            </a:r>
            <a:r>
              <a:rPr sz="2400" b="1" spc="15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105" dirty="0">
                <a:solidFill>
                  <a:srgbClr val="006FC0"/>
                </a:solidFill>
                <a:latin typeface="Arial"/>
                <a:cs typeface="Arial"/>
              </a:rPr>
              <a:t>tle</a:t>
            </a:r>
            <a:r>
              <a:rPr sz="2400" b="1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海龟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是一种真实的存在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有一只海龟，其实在窗体正中心，在画布上游走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走过的轨迹形成了绘制的图形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海龟由程序控制，可以变换颜色、改变宽度等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4249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35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的魅力</a:t>
            </a:r>
          </a:p>
        </p:txBody>
      </p:sp>
      <p:sp>
        <p:nvSpPr>
          <p:cNvPr id="6" name="object 6"/>
          <p:cNvSpPr/>
          <p:nvPr/>
        </p:nvSpPr>
        <p:spPr>
          <a:xfrm>
            <a:off x="4693920" y="1606296"/>
            <a:ext cx="1874520" cy="1775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03448" y="1197863"/>
            <a:ext cx="1626107" cy="2093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1459" y="1059180"/>
            <a:ext cx="3329940" cy="26654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17192" y="3826764"/>
            <a:ext cx="4875276" cy="11551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65619" y="2851404"/>
            <a:ext cx="2101596" cy="19491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42759" y="713231"/>
            <a:ext cx="2173224" cy="17846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75661" y="2303830"/>
            <a:ext cx="43935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绘图窗体布局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36420" y="1543811"/>
            <a:ext cx="5132832" cy="2990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4489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95" dirty="0">
                <a:latin typeface="Arial"/>
                <a:cs typeface="Arial"/>
              </a:rPr>
              <a:t>tle</a:t>
            </a:r>
            <a:r>
              <a:rPr spc="-5" dirty="0">
                <a:latin typeface="Arial Unicode MS"/>
                <a:cs typeface="Arial Unicode MS"/>
              </a:rPr>
              <a:t>的绘图窗体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064001" y="2579740"/>
            <a:ext cx="3015615" cy="1054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1780" indent="-259715">
              <a:lnSpc>
                <a:spcPct val="100000"/>
              </a:lnSpc>
            </a:pPr>
            <a:r>
              <a:rPr sz="2400" b="1" spc="19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105" dirty="0">
                <a:solidFill>
                  <a:srgbClr val="006FC0"/>
                </a:solidFill>
                <a:latin typeface="Arial"/>
                <a:cs typeface="Arial"/>
              </a:rPr>
              <a:t>u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tle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的一个画布空间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2450">
              <a:latin typeface="Times New Roman"/>
              <a:cs typeface="Times New Roman"/>
            </a:endParaRPr>
          </a:p>
          <a:p>
            <a:pPr marL="27178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最小单位是像素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4489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95" dirty="0">
                <a:latin typeface="Arial"/>
                <a:cs typeface="Arial"/>
              </a:rPr>
              <a:t>tle</a:t>
            </a:r>
            <a:r>
              <a:rPr spc="-5" dirty="0">
                <a:latin typeface="Arial Unicode MS"/>
                <a:cs typeface="Arial Unicode MS"/>
              </a:rPr>
              <a:t>的绘图窗体</a:t>
            </a:r>
          </a:p>
        </p:txBody>
      </p:sp>
      <p:sp>
        <p:nvSpPr>
          <p:cNvPr id="6" name="object 6"/>
          <p:cNvSpPr/>
          <p:nvPr/>
        </p:nvSpPr>
        <p:spPr>
          <a:xfrm>
            <a:off x="1836420" y="1203958"/>
            <a:ext cx="5327904" cy="384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04210" y="1780794"/>
            <a:ext cx="361315" cy="360045"/>
          </a:xfrm>
          <a:custGeom>
            <a:avLst/>
            <a:gdLst/>
            <a:ahLst/>
            <a:cxnLst/>
            <a:rect l="l" t="t" r="r" b="b"/>
            <a:pathLst>
              <a:path w="361314" h="360044">
                <a:moveTo>
                  <a:pt x="0" y="179831"/>
                </a:moveTo>
                <a:lnTo>
                  <a:pt x="5251" y="136617"/>
                </a:lnTo>
                <a:lnTo>
                  <a:pt x="20165" y="97190"/>
                </a:lnTo>
                <a:lnTo>
                  <a:pt x="43487" y="62801"/>
                </a:lnTo>
                <a:lnTo>
                  <a:pt x="73956" y="34698"/>
                </a:lnTo>
                <a:lnTo>
                  <a:pt x="110317" y="14132"/>
                </a:lnTo>
                <a:lnTo>
                  <a:pt x="151311" y="2353"/>
                </a:lnTo>
                <a:lnTo>
                  <a:pt x="180593" y="0"/>
                </a:lnTo>
                <a:lnTo>
                  <a:pt x="195399" y="596"/>
                </a:lnTo>
                <a:lnTo>
                  <a:pt x="237658" y="9168"/>
                </a:lnTo>
                <a:lnTo>
                  <a:pt x="275703" y="26944"/>
                </a:lnTo>
                <a:lnTo>
                  <a:pt x="308276" y="52673"/>
                </a:lnTo>
                <a:lnTo>
                  <a:pt x="334120" y="85106"/>
                </a:lnTo>
                <a:lnTo>
                  <a:pt x="351976" y="122992"/>
                </a:lnTo>
                <a:lnTo>
                  <a:pt x="360589" y="165083"/>
                </a:lnTo>
                <a:lnTo>
                  <a:pt x="361188" y="179831"/>
                </a:lnTo>
                <a:lnTo>
                  <a:pt x="360589" y="194580"/>
                </a:lnTo>
                <a:lnTo>
                  <a:pt x="351976" y="236671"/>
                </a:lnTo>
                <a:lnTo>
                  <a:pt x="334120" y="274557"/>
                </a:lnTo>
                <a:lnTo>
                  <a:pt x="308276" y="306990"/>
                </a:lnTo>
                <a:lnTo>
                  <a:pt x="275703" y="332719"/>
                </a:lnTo>
                <a:lnTo>
                  <a:pt x="237658" y="350495"/>
                </a:lnTo>
                <a:lnTo>
                  <a:pt x="195399" y="359067"/>
                </a:lnTo>
                <a:lnTo>
                  <a:pt x="180593" y="359663"/>
                </a:lnTo>
                <a:lnTo>
                  <a:pt x="165788" y="359067"/>
                </a:lnTo>
                <a:lnTo>
                  <a:pt x="123529" y="350495"/>
                </a:lnTo>
                <a:lnTo>
                  <a:pt x="85484" y="332719"/>
                </a:lnTo>
                <a:lnTo>
                  <a:pt x="52911" y="306990"/>
                </a:lnTo>
                <a:lnTo>
                  <a:pt x="27067" y="274557"/>
                </a:lnTo>
                <a:lnTo>
                  <a:pt x="9211" y="236671"/>
                </a:lnTo>
                <a:lnTo>
                  <a:pt x="598" y="194580"/>
                </a:lnTo>
                <a:lnTo>
                  <a:pt x="0" y="179831"/>
                </a:lnTo>
                <a:close/>
              </a:path>
            </a:pathLst>
          </a:custGeom>
          <a:ln w="502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64029" y="1133094"/>
            <a:ext cx="361315" cy="360045"/>
          </a:xfrm>
          <a:custGeom>
            <a:avLst/>
            <a:gdLst/>
            <a:ahLst/>
            <a:cxnLst/>
            <a:rect l="l" t="t" r="r" b="b"/>
            <a:pathLst>
              <a:path w="361314" h="360044">
                <a:moveTo>
                  <a:pt x="0" y="179831"/>
                </a:moveTo>
                <a:lnTo>
                  <a:pt x="5251" y="136617"/>
                </a:lnTo>
                <a:lnTo>
                  <a:pt x="20165" y="97190"/>
                </a:lnTo>
                <a:lnTo>
                  <a:pt x="43487" y="62801"/>
                </a:lnTo>
                <a:lnTo>
                  <a:pt x="73956" y="34698"/>
                </a:lnTo>
                <a:lnTo>
                  <a:pt x="110317" y="14132"/>
                </a:lnTo>
                <a:lnTo>
                  <a:pt x="151311" y="2353"/>
                </a:lnTo>
                <a:lnTo>
                  <a:pt x="180594" y="0"/>
                </a:lnTo>
                <a:lnTo>
                  <a:pt x="195399" y="596"/>
                </a:lnTo>
                <a:lnTo>
                  <a:pt x="237658" y="9168"/>
                </a:lnTo>
                <a:lnTo>
                  <a:pt x="275703" y="26944"/>
                </a:lnTo>
                <a:lnTo>
                  <a:pt x="308276" y="52673"/>
                </a:lnTo>
                <a:lnTo>
                  <a:pt x="334120" y="85106"/>
                </a:lnTo>
                <a:lnTo>
                  <a:pt x="351976" y="122992"/>
                </a:lnTo>
                <a:lnTo>
                  <a:pt x="360589" y="165083"/>
                </a:lnTo>
                <a:lnTo>
                  <a:pt x="361188" y="179831"/>
                </a:lnTo>
                <a:lnTo>
                  <a:pt x="360589" y="194580"/>
                </a:lnTo>
                <a:lnTo>
                  <a:pt x="351976" y="236671"/>
                </a:lnTo>
                <a:lnTo>
                  <a:pt x="334120" y="274557"/>
                </a:lnTo>
                <a:lnTo>
                  <a:pt x="308276" y="306990"/>
                </a:lnTo>
                <a:lnTo>
                  <a:pt x="275703" y="332719"/>
                </a:lnTo>
                <a:lnTo>
                  <a:pt x="237658" y="350495"/>
                </a:lnTo>
                <a:lnTo>
                  <a:pt x="195399" y="359067"/>
                </a:lnTo>
                <a:lnTo>
                  <a:pt x="180594" y="359663"/>
                </a:lnTo>
                <a:lnTo>
                  <a:pt x="165788" y="359067"/>
                </a:lnTo>
                <a:lnTo>
                  <a:pt x="123529" y="350495"/>
                </a:lnTo>
                <a:lnTo>
                  <a:pt x="85484" y="332719"/>
                </a:lnTo>
                <a:lnTo>
                  <a:pt x="52911" y="306990"/>
                </a:lnTo>
                <a:lnTo>
                  <a:pt x="27067" y="274557"/>
                </a:lnTo>
                <a:lnTo>
                  <a:pt x="9211" y="236671"/>
                </a:lnTo>
                <a:lnTo>
                  <a:pt x="598" y="194580"/>
                </a:lnTo>
                <a:lnTo>
                  <a:pt x="0" y="179831"/>
                </a:lnTo>
                <a:close/>
              </a:path>
            </a:pathLst>
          </a:custGeom>
          <a:ln w="50292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79520" y="2211323"/>
            <a:ext cx="2232660" cy="1440180"/>
          </a:xfrm>
          <a:custGeom>
            <a:avLst/>
            <a:gdLst/>
            <a:ahLst/>
            <a:cxnLst/>
            <a:rect l="l" t="t" r="r" b="b"/>
            <a:pathLst>
              <a:path w="2232660" h="1440179">
                <a:moveTo>
                  <a:pt x="0" y="1440180"/>
                </a:moveTo>
                <a:lnTo>
                  <a:pt x="2232660" y="1440180"/>
                </a:lnTo>
                <a:lnTo>
                  <a:pt x="2232660" y="0"/>
                </a:lnTo>
                <a:lnTo>
                  <a:pt x="0" y="0"/>
                </a:lnTo>
                <a:lnTo>
                  <a:pt x="0" y="14401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26058" y="1169544"/>
            <a:ext cx="62039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9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800" b="1" spc="60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800" b="1" spc="4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105" dirty="0">
                <a:solidFill>
                  <a:srgbClr val="006FC0"/>
                </a:solidFill>
                <a:latin typeface="Arial"/>
                <a:cs typeface="Arial"/>
              </a:rPr>
              <a:t>0)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56178" y="2283324"/>
            <a:ext cx="16833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9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1800" b="1" spc="35" dirty="0">
                <a:solidFill>
                  <a:srgbClr val="FF0000"/>
                </a:solidFill>
                <a:latin typeface="Arial"/>
                <a:cs typeface="Arial"/>
              </a:rPr>
              <a:t>sta</a:t>
            </a:r>
            <a:r>
              <a:rPr sz="1800" b="1" spc="8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b="1" spc="16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800" b="1" spc="55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1800" b="1" spc="10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sz="1800" b="1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35" dirty="0">
                <a:solidFill>
                  <a:srgbClr val="FF0000"/>
                </a:solidFill>
                <a:latin typeface="Arial"/>
                <a:cs typeface="Arial"/>
              </a:rPr>
              <a:t>sta</a:t>
            </a:r>
            <a:r>
              <a:rPr sz="1800" b="1" spc="8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b="1" spc="6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800" b="1" spc="11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800" b="1" spc="100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81225" y="4231511"/>
            <a:ext cx="12979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87DC5"/>
                </a:solidFill>
                <a:latin typeface="Heiti SC"/>
                <a:cs typeface="Heiti SC"/>
              </a:rPr>
              <a:t>屏幕坐标系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4489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95" dirty="0">
                <a:latin typeface="Arial"/>
                <a:cs typeface="Arial"/>
              </a:rPr>
              <a:t>tle</a:t>
            </a:r>
            <a:r>
              <a:rPr spc="-5" dirty="0">
                <a:latin typeface="Arial Unicode MS"/>
                <a:cs typeface="Arial Unicode MS"/>
              </a:rPr>
              <a:t>的绘图窗体</a:t>
            </a:r>
          </a:p>
        </p:txBody>
      </p:sp>
      <p:sp>
        <p:nvSpPr>
          <p:cNvPr id="6" name="object 6"/>
          <p:cNvSpPr/>
          <p:nvPr/>
        </p:nvSpPr>
        <p:spPr>
          <a:xfrm>
            <a:off x="789431" y="2371344"/>
            <a:ext cx="3566160" cy="25770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6117" y="2759349"/>
            <a:ext cx="240665" cy="240665"/>
          </a:xfrm>
          <a:custGeom>
            <a:avLst/>
            <a:gdLst/>
            <a:ahLst/>
            <a:cxnLst/>
            <a:rect l="l" t="t" r="r" b="b"/>
            <a:pathLst>
              <a:path w="240664" h="240664">
                <a:moveTo>
                  <a:pt x="0" y="120248"/>
                </a:moveTo>
                <a:lnTo>
                  <a:pt x="7627" y="77943"/>
                </a:lnTo>
                <a:lnTo>
                  <a:pt x="28667" y="42219"/>
                </a:lnTo>
                <a:lnTo>
                  <a:pt x="60351" y="15844"/>
                </a:lnTo>
                <a:lnTo>
                  <a:pt x="99914" y="1583"/>
                </a:lnTo>
                <a:lnTo>
                  <a:pt x="114375" y="0"/>
                </a:lnTo>
                <a:lnTo>
                  <a:pt x="129893" y="808"/>
                </a:lnTo>
                <a:lnTo>
                  <a:pt x="172075" y="12556"/>
                </a:lnTo>
                <a:lnTo>
                  <a:pt x="205996" y="36288"/>
                </a:lnTo>
                <a:lnTo>
                  <a:pt x="229471" y="69435"/>
                </a:lnTo>
                <a:lnTo>
                  <a:pt x="240312" y="109424"/>
                </a:lnTo>
                <a:lnTo>
                  <a:pt x="239603" y="125578"/>
                </a:lnTo>
                <a:lnTo>
                  <a:pt x="228468" y="169095"/>
                </a:lnTo>
                <a:lnTo>
                  <a:pt x="205711" y="203811"/>
                </a:lnTo>
                <a:lnTo>
                  <a:pt x="173764" y="227956"/>
                </a:lnTo>
                <a:lnTo>
                  <a:pt x="135059" y="239758"/>
                </a:lnTo>
                <a:lnTo>
                  <a:pt x="121076" y="240642"/>
                </a:lnTo>
                <a:lnTo>
                  <a:pt x="106314" y="239766"/>
                </a:lnTo>
                <a:lnTo>
                  <a:pt x="65691" y="227428"/>
                </a:lnTo>
                <a:lnTo>
                  <a:pt x="32662" y="202661"/>
                </a:lnTo>
                <a:lnTo>
                  <a:pt x="9924" y="168207"/>
                </a:lnTo>
                <a:lnTo>
                  <a:pt x="175" y="126810"/>
                </a:lnTo>
                <a:lnTo>
                  <a:pt x="0" y="120248"/>
                </a:lnTo>
                <a:close/>
              </a:path>
            </a:pathLst>
          </a:custGeom>
          <a:ln w="502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1426" y="2325009"/>
            <a:ext cx="240665" cy="240665"/>
          </a:xfrm>
          <a:custGeom>
            <a:avLst/>
            <a:gdLst/>
            <a:ahLst/>
            <a:cxnLst/>
            <a:rect l="l" t="t" r="r" b="b"/>
            <a:pathLst>
              <a:path w="240665" h="240664">
                <a:moveTo>
                  <a:pt x="0" y="120248"/>
                </a:moveTo>
                <a:lnTo>
                  <a:pt x="7633" y="77943"/>
                </a:lnTo>
                <a:lnTo>
                  <a:pt x="28683" y="42219"/>
                </a:lnTo>
                <a:lnTo>
                  <a:pt x="60374" y="15844"/>
                </a:lnTo>
                <a:lnTo>
                  <a:pt x="99927" y="1583"/>
                </a:lnTo>
                <a:lnTo>
                  <a:pt x="114379" y="0"/>
                </a:lnTo>
                <a:lnTo>
                  <a:pt x="129887" y="808"/>
                </a:lnTo>
                <a:lnTo>
                  <a:pt x="172055" y="12556"/>
                </a:lnTo>
                <a:lnTo>
                  <a:pt x="205979" y="36289"/>
                </a:lnTo>
                <a:lnTo>
                  <a:pt x="229464" y="69437"/>
                </a:lnTo>
                <a:lnTo>
                  <a:pt x="240312" y="109427"/>
                </a:lnTo>
                <a:lnTo>
                  <a:pt x="239602" y="125581"/>
                </a:lnTo>
                <a:lnTo>
                  <a:pt x="228459" y="169097"/>
                </a:lnTo>
                <a:lnTo>
                  <a:pt x="205691" y="203813"/>
                </a:lnTo>
                <a:lnTo>
                  <a:pt x="173740" y="227957"/>
                </a:lnTo>
                <a:lnTo>
                  <a:pt x="135047" y="239758"/>
                </a:lnTo>
                <a:lnTo>
                  <a:pt x="121073" y="240642"/>
                </a:lnTo>
                <a:lnTo>
                  <a:pt x="106321" y="239766"/>
                </a:lnTo>
                <a:lnTo>
                  <a:pt x="65711" y="227428"/>
                </a:lnTo>
                <a:lnTo>
                  <a:pt x="32679" y="202660"/>
                </a:lnTo>
                <a:lnTo>
                  <a:pt x="9931" y="168205"/>
                </a:lnTo>
                <a:lnTo>
                  <a:pt x="175" y="126807"/>
                </a:lnTo>
                <a:lnTo>
                  <a:pt x="0" y="120248"/>
                </a:lnTo>
                <a:close/>
              </a:path>
            </a:pathLst>
          </a:custGeom>
          <a:ln w="50292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05000" y="3188207"/>
            <a:ext cx="1731645" cy="817244"/>
          </a:xfrm>
          <a:custGeom>
            <a:avLst/>
            <a:gdLst/>
            <a:ahLst/>
            <a:cxnLst/>
            <a:rect l="l" t="t" r="r" b="b"/>
            <a:pathLst>
              <a:path w="1731645" h="817245">
                <a:moveTo>
                  <a:pt x="0" y="816863"/>
                </a:moveTo>
                <a:lnTo>
                  <a:pt x="1731264" y="816863"/>
                </a:lnTo>
                <a:lnTo>
                  <a:pt x="1731264" y="0"/>
                </a:lnTo>
                <a:lnTo>
                  <a:pt x="0" y="0"/>
                </a:lnTo>
                <a:lnTo>
                  <a:pt x="0" y="8168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40714" y="1638019"/>
            <a:ext cx="7867015" cy="2896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377565" algn="l"/>
                <a:tab pos="4725035" algn="l"/>
                <a:tab pos="6072505" algn="l"/>
              </a:tabLst>
            </a:pPr>
            <a:r>
              <a:rPr sz="24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tu</a:t>
            </a:r>
            <a:r>
              <a:rPr sz="2400" b="1" spc="125" dirty="0">
                <a:solidFill>
                  <a:srgbClr val="006FC0"/>
                </a:solidFill>
                <a:latin typeface="FZLTZHB--B51-0"/>
                <a:cs typeface="FZLTZHB--B51-0"/>
              </a:rPr>
              <a:t>r</a:t>
            </a:r>
            <a:r>
              <a:rPr sz="2400" b="1" spc="204" dirty="0">
                <a:solidFill>
                  <a:srgbClr val="006FC0"/>
                </a:solidFill>
                <a:latin typeface="FZLTZHB--B51-0"/>
                <a:cs typeface="FZLTZHB--B51-0"/>
              </a:rPr>
              <a:t>tl</a:t>
            </a:r>
            <a:r>
              <a:rPr sz="2400" b="1" spc="430" dirty="0">
                <a:solidFill>
                  <a:srgbClr val="006FC0"/>
                </a:solidFill>
                <a:latin typeface="FZLTZHB--B51-0"/>
                <a:cs typeface="FZLTZHB--B51-0"/>
              </a:rPr>
              <a:t>e</a:t>
            </a:r>
            <a:r>
              <a:rPr sz="2400" b="1" spc="51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400" b="1" spc="-140" dirty="0">
                <a:solidFill>
                  <a:srgbClr val="D98430"/>
                </a:solidFill>
                <a:latin typeface="FZLTZHB--B51-0"/>
                <a:cs typeface="FZLTZHB--B51-0"/>
              </a:rPr>
              <a:t>s</a:t>
            </a:r>
            <a:r>
              <a:rPr sz="2400" b="1" spc="-270" dirty="0">
                <a:solidFill>
                  <a:srgbClr val="D98430"/>
                </a:solidFill>
                <a:latin typeface="FZLTZHB--B51-0"/>
                <a:cs typeface="FZLTZHB--B51-0"/>
              </a:rPr>
              <a:t>e</a:t>
            </a:r>
            <a:r>
              <a:rPr sz="2400" b="1" spc="-45" dirty="0">
                <a:solidFill>
                  <a:srgbClr val="D98430"/>
                </a:solidFill>
                <a:latin typeface="FZLTZHB--B51-0"/>
                <a:cs typeface="FZLTZHB--B51-0"/>
              </a:rPr>
              <a:t>tup</a:t>
            </a:r>
            <a:r>
              <a:rPr sz="2400" b="1" spc="365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400" b="1" spc="-120" dirty="0">
                <a:solidFill>
                  <a:srgbClr val="00AA03"/>
                </a:solidFill>
                <a:latin typeface="FZLTZHB--B51-0"/>
                <a:cs typeface="FZLTZHB--B51-0"/>
              </a:rPr>
              <a:t>w</a:t>
            </a:r>
            <a:r>
              <a:rPr sz="2400" b="1" spc="-30" dirty="0">
                <a:solidFill>
                  <a:srgbClr val="00AA03"/>
                </a:solidFill>
                <a:latin typeface="FZLTZHB--B51-0"/>
                <a:cs typeface="FZLTZHB--B51-0"/>
              </a:rPr>
              <a:t>i</a:t>
            </a:r>
            <a:r>
              <a:rPr sz="2400" b="1" spc="90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55" dirty="0">
                <a:solidFill>
                  <a:srgbClr val="00AA03"/>
                </a:solidFill>
                <a:latin typeface="FZLTZHB--B51-0"/>
                <a:cs typeface="FZLTZHB--B51-0"/>
              </a:rPr>
              <a:t>t</a:t>
            </a:r>
            <a:r>
              <a:rPr sz="2400" b="1" spc="-270" dirty="0">
                <a:solidFill>
                  <a:srgbClr val="00AA03"/>
                </a:solidFill>
                <a:latin typeface="FZLTZHB--B51-0"/>
                <a:cs typeface="FZLTZHB--B51-0"/>
              </a:rPr>
              <a:t>h</a:t>
            </a:r>
            <a:r>
              <a:rPr sz="2400" b="1" spc="54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400" b="1" dirty="0">
                <a:solidFill>
                  <a:srgbClr val="006FC0"/>
                </a:solidFill>
                <a:latin typeface="FZLTZHB--B51-0"/>
                <a:cs typeface="FZLTZHB--B51-0"/>
              </a:rPr>
              <a:t>	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h</a:t>
            </a:r>
            <a:r>
              <a:rPr sz="2400" b="1" spc="40" dirty="0">
                <a:solidFill>
                  <a:srgbClr val="00AA03"/>
                </a:solidFill>
                <a:latin typeface="FZLTZHB--B51-0"/>
                <a:cs typeface="FZLTZHB--B51-0"/>
              </a:rPr>
              <a:t>ei</a:t>
            </a:r>
            <a:r>
              <a:rPr sz="2400" b="1" spc="70" dirty="0">
                <a:solidFill>
                  <a:srgbClr val="00AA03"/>
                </a:solidFill>
                <a:latin typeface="FZLTZHB--B51-0"/>
                <a:cs typeface="FZLTZHB--B51-0"/>
              </a:rPr>
              <a:t>g</a:t>
            </a:r>
            <a:r>
              <a:rPr sz="2400" b="1" spc="85" dirty="0">
                <a:solidFill>
                  <a:srgbClr val="00AA03"/>
                </a:solidFill>
                <a:latin typeface="FZLTZHB--B51-0"/>
                <a:cs typeface="FZLTZHB--B51-0"/>
              </a:rPr>
              <a:t>h</a:t>
            </a:r>
            <a:r>
              <a:rPr sz="2400" b="1" spc="50" dirty="0">
                <a:solidFill>
                  <a:srgbClr val="00AA03"/>
                </a:solidFill>
                <a:latin typeface="FZLTZHB--B51-0"/>
                <a:cs typeface="FZLTZHB--B51-0"/>
              </a:rPr>
              <a:t>t</a:t>
            </a:r>
            <a:r>
              <a:rPr sz="2400" b="1" spc="54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400" b="1" dirty="0">
                <a:solidFill>
                  <a:srgbClr val="006FC0"/>
                </a:solidFill>
                <a:latin typeface="FZLTZHB--B51-0"/>
                <a:cs typeface="FZLTZHB--B51-0"/>
              </a:rPr>
              <a:t>	</a:t>
            </a:r>
            <a:r>
              <a:rPr sz="2400" b="1" spc="170" dirty="0">
                <a:solidFill>
                  <a:srgbClr val="00AA03"/>
                </a:solidFill>
                <a:latin typeface="FZLTZHB--B51-0"/>
                <a:cs typeface="FZLTZHB--B51-0"/>
              </a:rPr>
              <a:t>s</a:t>
            </a:r>
            <a:r>
              <a:rPr sz="2400" b="1" spc="110" dirty="0">
                <a:solidFill>
                  <a:srgbClr val="00AA03"/>
                </a:solidFill>
                <a:latin typeface="FZLTZHB--B51-0"/>
                <a:cs typeface="FZLTZHB--B51-0"/>
              </a:rPr>
              <a:t>t</a:t>
            </a:r>
            <a:r>
              <a:rPr sz="2400" b="1" spc="165" dirty="0">
                <a:solidFill>
                  <a:srgbClr val="00AA03"/>
                </a:solidFill>
                <a:latin typeface="FZLTZHB--B51-0"/>
                <a:cs typeface="FZLTZHB--B51-0"/>
              </a:rPr>
              <a:t>ar</a:t>
            </a:r>
            <a:r>
              <a:rPr sz="2400" b="1" spc="114" dirty="0">
                <a:solidFill>
                  <a:srgbClr val="00AA03"/>
                </a:solidFill>
                <a:latin typeface="FZLTZHB--B51-0"/>
                <a:cs typeface="FZLTZHB--B51-0"/>
              </a:rPr>
              <a:t>t</a:t>
            </a:r>
            <a:r>
              <a:rPr sz="2400" b="1" spc="-175" dirty="0">
                <a:solidFill>
                  <a:srgbClr val="00AA03"/>
                </a:solidFill>
                <a:latin typeface="FZLTZHB--B51-0"/>
                <a:cs typeface="FZLTZHB--B51-0"/>
              </a:rPr>
              <a:t>x</a:t>
            </a:r>
            <a:r>
              <a:rPr sz="2400" b="1" spc="54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400" b="1" dirty="0">
                <a:solidFill>
                  <a:srgbClr val="006FC0"/>
                </a:solidFill>
                <a:latin typeface="FZLTZHB--B51-0"/>
                <a:cs typeface="FZLTZHB--B51-0"/>
              </a:rPr>
              <a:t>	</a:t>
            </a:r>
            <a:r>
              <a:rPr sz="2400" b="1" spc="5" dirty="0">
                <a:solidFill>
                  <a:srgbClr val="00AA03"/>
                </a:solidFill>
                <a:latin typeface="FZLTZHB--B51-0"/>
                <a:cs typeface="FZLTZHB--B51-0"/>
              </a:rPr>
              <a:t>st</a:t>
            </a:r>
            <a:r>
              <a:rPr sz="2400" b="1" spc="10" dirty="0">
                <a:solidFill>
                  <a:srgbClr val="00AA03"/>
                </a:solidFill>
                <a:latin typeface="FZLTZHB--B51-0"/>
                <a:cs typeface="FZLTZHB--B51-0"/>
              </a:rPr>
              <a:t>a</a:t>
            </a:r>
            <a:r>
              <a:rPr sz="2400" b="1" spc="165" dirty="0">
                <a:solidFill>
                  <a:srgbClr val="00AA03"/>
                </a:solidFill>
                <a:latin typeface="FZLTZHB--B51-0"/>
                <a:cs typeface="FZLTZHB--B51-0"/>
              </a:rPr>
              <a:t>rt</a:t>
            </a:r>
            <a:r>
              <a:rPr sz="2400" b="1" spc="250" dirty="0">
                <a:solidFill>
                  <a:srgbClr val="00AA03"/>
                </a:solidFill>
                <a:latin typeface="FZLTZHB--B51-0"/>
                <a:cs typeface="FZLTZHB--B51-0"/>
              </a:rPr>
              <a:t>y</a:t>
            </a:r>
            <a:r>
              <a:rPr sz="2400" b="1" spc="37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400" dirty="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 dirty="0">
              <a:latin typeface="Times New Roman"/>
              <a:cs typeface="Times New Roman"/>
            </a:endParaRPr>
          </a:p>
          <a:p>
            <a:pPr marL="3795395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85" dirty="0">
                <a:latin typeface="Arial"/>
                <a:cs typeface="Arial"/>
              </a:rPr>
              <a:t>setup()</a:t>
            </a:r>
            <a:r>
              <a:rPr sz="2400" b="1" dirty="0">
                <a:latin typeface="Heiti SC"/>
                <a:cs typeface="Heiti SC"/>
              </a:rPr>
              <a:t>设置窗体大小及位置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3795395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40" dirty="0">
                <a:latin typeface="Arial"/>
                <a:cs typeface="Arial"/>
              </a:rPr>
              <a:t>4</a:t>
            </a:r>
            <a:r>
              <a:rPr sz="2400" b="1" dirty="0">
                <a:latin typeface="Heiti SC"/>
                <a:cs typeface="Heiti SC"/>
              </a:rPr>
              <a:t>个参数中后两个可选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3795395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0" dirty="0">
                <a:latin typeface="Arial"/>
                <a:cs typeface="Arial"/>
              </a:rPr>
              <a:t>setup(</a:t>
            </a:r>
            <a:r>
              <a:rPr sz="2400" b="1" spc="50" dirty="0">
                <a:latin typeface="Arial"/>
                <a:cs typeface="Arial"/>
              </a:rPr>
              <a:t>)</a:t>
            </a:r>
            <a:r>
              <a:rPr sz="2400" b="1" spc="-5" dirty="0">
                <a:latin typeface="Heiti SC"/>
                <a:cs typeface="Heiti SC"/>
              </a:rPr>
              <a:t>不是必须的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1779387"/>
            <a:ext cx="5840761" cy="2426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4489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95" dirty="0">
                <a:latin typeface="Arial"/>
                <a:cs typeface="Arial"/>
              </a:rPr>
              <a:t>tle</a:t>
            </a:r>
            <a:r>
              <a:rPr spc="-5" dirty="0">
                <a:latin typeface="Arial Unicode MS"/>
                <a:cs typeface="Arial Unicode MS"/>
              </a:rPr>
              <a:t>的绘图窗体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2289" y="1730080"/>
            <a:ext cx="35191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dirty="0">
                <a:solidFill>
                  <a:srgbClr val="D98430"/>
                </a:solidFill>
                <a:latin typeface="FZLTZHB--B51-0"/>
                <a:cs typeface="FZLTZHB--B51-0"/>
              </a:rPr>
              <a:t>se</a:t>
            </a:r>
            <a:r>
              <a:rPr sz="2000" b="1" spc="-1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45" dirty="0">
                <a:solidFill>
                  <a:srgbClr val="D98430"/>
                </a:solidFill>
                <a:latin typeface="FZLTZHB--B51-0"/>
                <a:cs typeface="FZLTZHB--B51-0"/>
              </a:rPr>
              <a:t>u</a:t>
            </a:r>
            <a:r>
              <a:rPr sz="2000" b="1" spc="-235" dirty="0">
                <a:solidFill>
                  <a:srgbClr val="D98430"/>
                </a:solidFill>
                <a:latin typeface="FZLTZHB--B51-0"/>
                <a:cs typeface="FZLTZHB--B51-0"/>
              </a:rPr>
              <a:t>p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50" dirty="0">
                <a:solidFill>
                  <a:srgbClr val="00AA03"/>
                </a:solidFill>
                <a:latin typeface="FZLTZHB--B51-0"/>
                <a:cs typeface="FZLTZHB--B51-0"/>
              </a:rPr>
              <a:t>8</a:t>
            </a:r>
            <a:r>
              <a:rPr sz="2000" b="1" spc="-26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54" dirty="0">
                <a:solidFill>
                  <a:srgbClr val="00AA03"/>
                </a:solidFill>
                <a:latin typeface="FZLTZHB--B51-0"/>
                <a:cs typeface="FZLTZHB--B51-0"/>
              </a:rPr>
              <a:t>4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4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54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0851" y="2310383"/>
            <a:ext cx="3489960" cy="2510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74996" y="1754845"/>
            <a:ext cx="29610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dirty="0">
                <a:solidFill>
                  <a:srgbClr val="D98430"/>
                </a:solidFill>
                <a:latin typeface="FZLTZHB--B51-0"/>
                <a:cs typeface="FZLTZHB--B51-0"/>
              </a:rPr>
              <a:t>se</a:t>
            </a:r>
            <a:r>
              <a:rPr sz="2000" b="1" spc="-1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45" dirty="0">
                <a:solidFill>
                  <a:srgbClr val="D98430"/>
                </a:solidFill>
                <a:latin typeface="FZLTZHB--B51-0"/>
                <a:cs typeface="FZLTZHB--B51-0"/>
              </a:rPr>
              <a:t>u</a:t>
            </a:r>
            <a:r>
              <a:rPr sz="2000" b="1" spc="-235" dirty="0">
                <a:solidFill>
                  <a:srgbClr val="D98430"/>
                </a:solidFill>
                <a:latin typeface="FZLTZHB--B51-0"/>
                <a:cs typeface="FZLTZHB--B51-0"/>
              </a:rPr>
              <a:t>p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50" dirty="0">
                <a:solidFill>
                  <a:srgbClr val="00AA03"/>
                </a:solidFill>
                <a:latin typeface="FZLTZHB--B51-0"/>
                <a:cs typeface="FZLTZHB--B51-0"/>
              </a:rPr>
              <a:t>8</a:t>
            </a:r>
            <a:r>
              <a:rPr sz="2000" b="1" spc="-26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54" dirty="0">
                <a:solidFill>
                  <a:srgbClr val="00AA03"/>
                </a:solidFill>
                <a:latin typeface="FZLTZHB--B51-0"/>
                <a:cs typeface="FZLTZHB--B51-0"/>
              </a:rPr>
              <a:t>4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07279" y="2305811"/>
            <a:ext cx="3494531" cy="2514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75661" y="2303830"/>
            <a:ext cx="43935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空间坐标体系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空间坐标体系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1886711" y="1578863"/>
            <a:ext cx="5132832" cy="2990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0394" y="3182111"/>
            <a:ext cx="4104640" cy="78105"/>
          </a:xfrm>
          <a:custGeom>
            <a:avLst/>
            <a:gdLst/>
            <a:ahLst/>
            <a:cxnLst/>
            <a:rect l="l" t="t" r="r" b="b"/>
            <a:pathLst>
              <a:path w="4104640" h="78104">
                <a:moveTo>
                  <a:pt x="4026789" y="0"/>
                </a:moveTo>
                <a:lnTo>
                  <a:pt x="4026789" y="77724"/>
                </a:lnTo>
                <a:lnTo>
                  <a:pt x="4078605" y="51815"/>
                </a:lnTo>
                <a:lnTo>
                  <a:pt x="4039743" y="51815"/>
                </a:lnTo>
                <a:lnTo>
                  <a:pt x="4039743" y="25907"/>
                </a:lnTo>
                <a:lnTo>
                  <a:pt x="4078604" y="25907"/>
                </a:lnTo>
                <a:lnTo>
                  <a:pt x="4026789" y="0"/>
                </a:lnTo>
                <a:close/>
              </a:path>
              <a:path w="4104640" h="78104">
                <a:moveTo>
                  <a:pt x="402678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26789" y="51815"/>
                </a:lnTo>
                <a:lnTo>
                  <a:pt x="4026789" y="25907"/>
                </a:lnTo>
                <a:close/>
              </a:path>
              <a:path w="4104640" h="78104">
                <a:moveTo>
                  <a:pt x="4078604" y="25907"/>
                </a:moveTo>
                <a:lnTo>
                  <a:pt x="4039743" y="25907"/>
                </a:lnTo>
                <a:lnTo>
                  <a:pt x="4039743" y="51815"/>
                </a:lnTo>
                <a:lnTo>
                  <a:pt x="4078605" y="51815"/>
                </a:lnTo>
                <a:lnTo>
                  <a:pt x="4104513" y="38862"/>
                </a:lnTo>
                <a:lnTo>
                  <a:pt x="407860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7847" y="3003804"/>
            <a:ext cx="438912" cy="376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12920" y="2131314"/>
            <a:ext cx="78105" cy="892810"/>
          </a:xfrm>
          <a:custGeom>
            <a:avLst/>
            <a:gdLst/>
            <a:ahLst/>
            <a:cxnLst/>
            <a:rect l="l" t="t" r="r" b="b"/>
            <a:pathLst>
              <a:path w="78104" h="892810">
                <a:moveTo>
                  <a:pt x="51815" y="64769"/>
                </a:moveTo>
                <a:lnTo>
                  <a:pt x="25907" y="64769"/>
                </a:lnTo>
                <a:lnTo>
                  <a:pt x="25907" y="892683"/>
                </a:lnTo>
                <a:lnTo>
                  <a:pt x="51815" y="892683"/>
                </a:lnTo>
                <a:lnTo>
                  <a:pt x="51815" y="64769"/>
                </a:lnTo>
                <a:close/>
              </a:path>
              <a:path w="78104" h="892810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892810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45478" y="3378794"/>
            <a:ext cx="16573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50" dirty="0">
                <a:latin typeface="FZLTZHB--B51-0"/>
                <a:cs typeface="FZLTZHB--B51-0"/>
              </a:rPr>
              <a:t>x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60875" y="2079711"/>
            <a:ext cx="16573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10" dirty="0">
                <a:latin typeface="FZLTZHB--B51-0"/>
                <a:cs typeface="FZLTZHB--B51-0"/>
              </a:rPr>
              <a:t>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66159" y="3433945"/>
            <a:ext cx="6203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9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800" b="1" spc="10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800" b="1" spc="1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18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11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800" b="1" spc="10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49341" y="2468424"/>
            <a:ext cx="9258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66715" y="2644142"/>
            <a:ext cx="73660" cy="71755"/>
          </a:xfrm>
          <a:custGeom>
            <a:avLst/>
            <a:gdLst/>
            <a:ahLst/>
            <a:cxnLst/>
            <a:rect l="l" t="t" r="r" b="b"/>
            <a:pathLst>
              <a:path w="73660" h="71755">
                <a:moveTo>
                  <a:pt x="36114" y="0"/>
                </a:moveTo>
                <a:lnTo>
                  <a:pt x="22042" y="2932"/>
                </a:lnTo>
                <a:lnTo>
                  <a:pt x="10564" y="10623"/>
                </a:lnTo>
                <a:lnTo>
                  <a:pt x="2833" y="21955"/>
                </a:lnTo>
                <a:lnTo>
                  <a:pt x="0" y="35811"/>
                </a:lnTo>
                <a:lnTo>
                  <a:pt x="27" y="37205"/>
                </a:lnTo>
                <a:lnTo>
                  <a:pt x="3302" y="50667"/>
                </a:lnTo>
                <a:lnTo>
                  <a:pt x="11341" y="61599"/>
                </a:lnTo>
                <a:lnTo>
                  <a:pt x="23146" y="68934"/>
                </a:lnTo>
                <a:lnTo>
                  <a:pt x="37720" y="71608"/>
                </a:lnTo>
                <a:lnTo>
                  <a:pt x="51552" y="68483"/>
                </a:lnTo>
                <a:lnTo>
                  <a:pt x="62809" y="60666"/>
                </a:lnTo>
                <a:lnTo>
                  <a:pt x="70376" y="49163"/>
                </a:lnTo>
                <a:lnTo>
                  <a:pt x="73142" y="34979"/>
                </a:lnTo>
                <a:lnTo>
                  <a:pt x="70030" y="21318"/>
                </a:lnTo>
                <a:lnTo>
                  <a:pt x="62096" y="10203"/>
                </a:lnTo>
                <a:lnTo>
                  <a:pt x="50428" y="2732"/>
                </a:lnTo>
                <a:lnTo>
                  <a:pt x="36114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36264" y="2636522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4" h="73660">
                <a:moveTo>
                  <a:pt x="35361" y="0"/>
                </a:moveTo>
                <a:lnTo>
                  <a:pt x="21566" y="3000"/>
                </a:lnTo>
                <a:lnTo>
                  <a:pt x="10329" y="10864"/>
                </a:lnTo>
                <a:lnTo>
                  <a:pt x="2768" y="22439"/>
                </a:lnTo>
                <a:lnTo>
                  <a:pt x="0" y="36573"/>
                </a:lnTo>
                <a:lnTo>
                  <a:pt x="25" y="37970"/>
                </a:lnTo>
                <a:lnTo>
                  <a:pt x="3220" y="51712"/>
                </a:lnTo>
                <a:lnTo>
                  <a:pt x="11083" y="62887"/>
                </a:lnTo>
                <a:lnTo>
                  <a:pt x="22649" y="70393"/>
                </a:lnTo>
                <a:lnTo>
                  <a:pt x="36951" y="73131"/>
                </a:lnTo>
                <a:lnTo>
                  <a:pt x="50504" y="69930"/>
                </a:lnTo>
                <a:lnTo>
                  <a:pt x="61519" y="61939"/>
                </a:lnTo>
                <a:lnTo>
                  <a:pt x="68917" y="50196"/>
                </a:lnTo>
                <a:lnTo>
                  <a:pt x="71618" y="35740"/>
                </a:lnTo>
                <a:lnTo>
                  <a:pt x="68581" y="21798"/>
                </a:lnTo>
                <a:lnTo>
                  <a:pt x="60822" y="10440"/>
                </a:lnTo>
                <a:lnTo>
                  <a:pt x="49397" y="2797"/>
                </a:lnTo>
                <a:lnTo>
                  <a:pt x="35361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66715" y="3822194"/>
            <a:ext cx="73660" cy="71755"/>
          </a:xfrm>
          <a:custGeom>
            <a:avLst/>
            <a:gdLst/>
            <a:ahLst/>
            <a:cxnLst/>
            <a:rect l="l" t="t" r="r" b="b"/>
            <a:pathLst>
              <a:path w="73660" h="71754">
                <a:moveTo>
                  <a:pt x="36114" y="0"/>
                </a:moveTo>
                <a:lnTo>
                  <a:pt x="22042" y="2932"/>
                </a:lnTo>
                <a:lnTo>
                  <a:pt x="10564" y="10623"/>
                </a:lnTo>
                <a:lnTo>
                  <a:pt x="2833" y="21955"/>
                </a:lnTo>
                <a:lnTo>
                  <a:pt x="0" y="35811"/>
                </a:lnTo>
                <a:lnTo>
                  <a:pt x="27" y="37203"/>
                </a:lnTo>
                <a:lnTo>
                  <a:pt x="3302" y="50651"/>
                </a:lnTo>
                <a:lnTo>
                  <a:pt x="11341" y="61585"/>
                </a:lnTo>
                <a:lnTo>
                  <a:pt x="23146" y="68929"/>
                </a:lnTo>
                <a:lnTo>
                  <a:pt x="37720" y="71607"/>
                </a:lnTo>
                <a:lnTo>
                  <a:pt x="51552" y="68477"/>
                </a:lnTo>
                <a:lnTo>
                  <a:pt x="62809" y="60651"/>
                </a:lnTo>
                <a:lnTo>
                  <a:pt x="70376" y="49147"/>
                </a:lnTo>
                <a:lnTo>
                  <a:pt x="73142" y="34979"/>
                </a:lnTo>
                <a:lnTo>
                  <a:pt x="70030" y="21318"/>
                </a:lnTo>
                <a:lnTo>
                  <a:pt x="62096" y="10203"/>
                </a:lnTo>
                <a:lnTo>
                  <a:pt x="50428" y="2732"/>
                </a:lnTo>
                <a:lnTo>
                  <a:pt x="36114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36264" y="3818857"/>
            <a:ext cx="69850" cy="67945"/>
          </a:xfrm>
          <a:custGeom>
            <a:avLst/>
            <a:gdLst/>
            <a:ahLst/>
            <a:cxnLst/>
            <a:rect l="l" t="t" r="r" b="b"/>
            <a:pathLst>
              <a:path w="69850" h="67945">
                <a:moveTo>
                  <a:pt x="21975" y="0"/>
                </a:moveTo>
                <a:lnTo>
                  <a:pt x="10535" y="7658"/>
                </a:lnTo>
                <a:lnTo>
                  <a:pt x="2826" y="19060"/>
                </a:lnTo>
                <a:lnTo>
                  <a:pt x="0" y="33052"/>
                </a:lnTo>
                <a:lnTo>
                  <a:pt x="712" y="40130"/>
                </a:lnTo>
                <a:lnTo>
                  <a:pt x="5470" y="51500"/>
                </a:lnTo>
                <a:lnTo>
                  <a:pt x="14511" y="60455"/>
                </a:lnTo>
                <a:lnTo>
                  <a:pt x="27618" y="66154"/>
                </a:lnTo>
                <a:lnTo>
                  <a:pt x="44573" y="67751"/>
                </a:lnTo>
                <a:lnTo>
                  <a:pt x="55284" y="62550"/>
                </a:lnTo>
                <a:lnTo>
                  <a:pt x="63597" y="53169"/>
                </a:lnTo>
                <a:lnTo>
                  <a:pt x="68717" y="39682"/>
                </a:lnTo>
                <a:lnTo>
                  <a:pt x="69845" y="22164"/>
                </a:lnTo>
                <a:lnTo>
                  <a:pt x="64073" y="12321"/>
                </a:lnTo>
                <a:lnTo>
                  <a:pt x="54224" y="4853"/>
                </a:lnTo>
                <a:lnTo>
                  <a:pt x="40219" y="499"/>
                </a:lnTo>
                <a:lnTo>
                  <a:pt x="21975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171059" y="3953359"/>
            <a:ext cx="10033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65" dirty="0">
                <a:solidFill>
                  <a:srgbClr val="006FC0"/>
                </a:solidFill>
                <a:latin typeface="Arial"/>
                <a:cs typeface="Arial"/>
              </a:rPr>
              <a:t>100,</a:t>
            </a:r>
            <a:r>
              <a:rPr sz="1400" b="1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21763" y="3950920"/>
            <a:ext cx="10814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16885" y="2464360"/>
            <a:ext cx="1003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0595" y="2993439"/>
            <a:ext cx="104521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87DC5"/>
                </a:solidFill>
                <a:latin typeface="Heiti SC"/>
                <a:cs typeface="Heiti SC"/>
              </a:rPr>
              <a:t>绝对坐标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空间坐标体系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2196083" y="2211323"/>
            <a:ext cx="4751832" cy="2592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63189" y="3596640"/>
            <a:ext cx="3799840" cy="78105"/>
          </a:xfrm>
          <a:custGeom>
            <a:avLst/>
            <a:gdLst/>
            <a:ahLst/>
            <a:cxnLst/>
            <a:rect l="l" t="t" r="r" b="b"/>
            <a:pathLst>
              <a:path w="3799840" h="78104">
                <a:moveTo>
                  <a:pt x="3721735" y="0"/>
                </a:moveTo>
                <a:lnTo>
                  <a:pt x="3721735" y="77724"/>
                </a:lnTo>
                <a:lnTo>
                  <a:pt x="3773551" y="51816"/>
                </a:lnTo>
                <a:lnTo>
                  <a:pt x="3734689" y="51816"/>
                </a:lnTo>
                <a:lnTo>
                  <a:pt x="3734689" y="25908"/>
                </a:lnTo>
                <a:lnTo>
                  <a:pt x="3773551" y="25908"/>
                </a:lnTo>
                <a:lnTo>
                  <a:pt x="3721735" y="0"/>
                </a:lnTo>
                <a:close/>
              </a:path>
              <a:path w="3799840" h="78104">
                <a:moveTo>
                  <a:pt x="3721735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3721735" y="51816"/>
                </a:lnTo>
                <a:lnTo>
                  <a:pt x="3721735" y="25908"/>
                </a:lnTo>
                <a:close/>
              </a:path>
              <a:path w="3799840" h="78104">
                <a:moveTo>
                  <a:pt x="3773551" y="25908"/>
                </a:moveTo>
                <a:lnTo>
                  <a:pt x="3734689" y="25908"/>
                </a:lnTo>
                <a:lnTo>
                  <a:pt x="3734689" y="51816"/>
                </a:lnTo>
                <a:lnTo>
                  <a:pt x="3773551" y="51816"/>
                </a:lnTo>
                <a:lnTo>
                  <a:pt x="3799459" y="38862"/>
                </a:lnTo>
                <a:lnTo>
                  <a:pt x="3773551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62628" y="3447288"/>
            <a:ext cx="405384" cy="3261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39411" y="2690622"/>
            <a:ext cx="78105" cy="774065"/>
          </a:xfrm>
          <a:custGeom>
            <a:avLst/>
            <a:gdLst/>
            <a:ahLst/>
            <a:cxnLst/>
            <a:rect l="l" t="t" r="r" b="b"/>
            <a:pathLst>
              <a:path w="78104" h="774064">
                <a:moveTo>
                  <a:pt x="51815" y="64769"/>
                </a:moveTo>
                <a:lnTo>
                  <a:pt x="25908" y="64769"/>
                </a:lnTo>
                <a:lnTo>
                  <a:pt x="25908" y="773683"/>
                </a:lnTo>
                <a:lnTo>
                  <a:pt x="51815" y="773683"/>
                </a:lnTo>
                <a:lnTo>
                  <a:pt x="51815" y="64769"/>
                </a:lnTo>
                <a:close/>
              </a:path>
              <a:path w="78104" h="77406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77406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25285" y="3783543"/>
            <a:ext cx="16573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50" dirty="0">
                <a:latin typeface="FZLTZHB--B51-0"/>
                <a:cs typeface="FZLTZHB--B51-0"/>
              </a:rPr>
              <a:t>x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90238" y="3829524"/>
            <a:ext cx="6203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9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800" b="1" spc="10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800" b="1" spc="1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18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11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800" b="1" spc="10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47488" y="3136008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10" h="60325">
                <a:moveTo>
                  <a:pt x="24506" y="0"/>
                </a:moveTo>
                <a:lnTo>
                  <a:pt x="11864" y="6241"/>
                </a:lnTo>
                <a:lnTo>
                  <a:pt x="3209" y="16729"/>
                </a:lnTo>
                <a:lnTo>
                  <a:pt x="0" y="30101"/>
                </a:lnTo>
                <a:lnTo>
                  <a:pt x="270" y="34057"/>
                </a:lnTo>
                <a:lnTo>
                  <a:pt x="4247" y="44770"/>
                </a:lnTo>
                <a:lnTo>
                  <a:pt x="12931" y="53220"/>
                </a:lnTo>
                <a:lnTo>
                  <a:pt x="26263" y="58503"/>
                </a:lnTo>
                <a:lnTo>
                  <a:pt x="44188" y="59714"/>
                </a:lnTo>
                <a:lnTo>
                  <a:pt x="56018" y="53015"/>
                </a:lnTo>
                <a:lnTo>
                  <a:pt x="64039" y="41984"/>
                </a:lnTo>
                <a:lnTo>
                  <a:pt x="66944" y="27539"/>
                </a:lnTo>
                <a:lnTo>
                  <a:pt x="63398" y="16305"/>
                </a:lnTo>
                <a:lnTo>
                  <a:pt x="55014" y="7337"/>
                </a:lnTo>
                <a:lnTo>
                  <a:pt x="41985" y="1586"/>
                </a:lnTo>
                <a:lnTo>
                  <a:pt x="24506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16096" y="3129781"/>
            <a:ext cx="66040" cy="60325"/>
          </a:xfrm>
          <a:custGeom>
            <a:avLst/>
            <a:gdLst/>
            <a:ahLst/>
            <a:cxnLst/>
            <a:rect l="l" t="t" r="r" b="b"/>
            <a:pathLst>
              <a:path w="66039" h="60325">
                <a:moveTo>
                  <a:pt x="24487" y="0"/>
                </a:moveTo>
                <a:lnTo>
                  <a:pt x="11892" y="6163"/>
                </a:lnTo>
                <a:lnTo>
                  <a:pt x="3225" y="16711"/>
                </a:lnTo>
                <a:lnTo>
                  <a:pt x="0" y="30232"/>
                </a:lnTo>
                <a:lnTo>
                  <a:pt x="79" y="32415"/>
                </a:lnTo>
                <a:lnTo>
                  <a:pt x="3460" y="43783"/>
                </a:lnTo>
                <a:lnTo>
                  <a:pt x="11688" y="52861"/>
                </a:lnTo>
                <a:lnTo>
                  <a:pt x="24575" y="58667"/>
                </a:lnTo>
                <a:lnTo>
                  <a:pt x="41938" y="60221"/>
                </a:lnTo>
                <a:lnTo>
                  <a:pt x="54097" y="53803"/>
                </a:lnTo>
                <a:lnTo>
                  <a:pt x="62425" y="42962"/>
                </a:lnTo>
                <a:lnTo>
                  <a:pt x="65500" y="28850"/>
                </a:lnTo>
                <a:lnTo>
                  <a:pt x="62369" y="17189"/>
                </a:lnTo>
                <a:lnTo>
                  <a:pt x="54309" y="7821"/>
                </a:lnTo>
                <a:lnTo>
                  <a:pt x="41591" y="1754"/>
                </a:lnTo>
                <a:lnTo>
                  <a:pt x="24487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47488" y="4158467"/>
            <a:ext cx="67310" cy="59055"/>
          </a:xfrm>
          <a:custGeom>
            <a:avLst/>
            <a:gdLst/>
            <a:ahLst/>
            <a:cxnLst/>
            <a:rect l="l" t="t" r="r" b="b"/>
            <a:pathLst>
              <a:path w="67310" h="59054">
                <a:moveTo>
                  <a:pt x="24990" y="0"/>
                </a:moveTo>
                <a:lnTo>
                  <a:pt x="12113" y="6024"/>
                </a:lnTo>
                <a:lnTo>
                  <a:pt x="3280" y="16314"/>
                </a:lnTo>
                <a:lnTo>
                  <a:pt x="0" y="29484"/>
                </a:lnTo>
                <a:lnTo>
                  <a:pt x="120" y="32069"/>
                </a:lnTo>
                <a:lnTo>
                  <a:pt x="3705" y="42986"/>
                </a:lnTo>
                <a:lnTo>
                  <a:pt x="12168" y="51688"/>
                </a:lnTo>
                <a:lnTo>
                  <a:pt x="25362" y="57234"/>
                </a:lnTo>
                <a:lnTo>
                  <a:pt x="43142" y="58685"/>
                </a:lnTo>
                <a:lnTo>
                  <a:pt x="55490" y="52363"/>
                </a:lnTo>
                <a:lnTo>
                  <a:pt x="63913" y="41717"/>
                </a:lnTo>
                <a:lnTo>
                  <a:pt x="67006" y="27826"/>
                </a:lnTo>
                <a:lnTo>
                  <a:pt x="63721" y="16569"/>
                </a:lnTo>
                <a:lnTo>
                  <a:pt x="55459" y="7531"/>
                </a:lnTo>
                <a:lnTo>
                  <a:pt x="42467" y="1683"/>
                </a:lnTo>
                <a:lnTo>
                  <a:pt x="24990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16096" y="4150862"/>
            <a:ext cx="66040" cy="60325"/>
          </a:xfrm>
          <a:custGeom>
            <a:avLst/>
            <a:gdLst/>
            <a:ahLst/>
            <a:cxnLst/>
            <a:rect l="l" t="t" r="r" b="b"/>
            <a:pathLst>
              <a:path w="66039" h="60325">
                <a:moveTo>
                  <a:pt x="24487" y="0"/>
                </a:moveTo>
                <a:lnTo>
                  <a:pt x="11892" y="6166"/>
                </a:lnTo>
                <a:lnTo>
                  <a:pt x="3225" y="16716"/>
                </a:lnTo>
                <a:lnTo>
                  <a:pt x="0" y="30231"/>
                </a:lnTo>
                <a:lnTo>
                  <a:pt x="79" y="32413"/>
                </a:lnTo>
                <a:lnTo>
                  <a:pt x="3460" y="43777"/>
                </a:lnTo>
                <a:lnTo>
                  <a:pt x="11688" y="52856"/>
                </a:lnTo>
                <a:lnTo>
                  <a:pt x="24575" y="58664"/>
                </a:lnTo>
                <a:lnTo>
                  <a:pt x="41938" y="60219"/>
                </a:lnTo>
                <a:lnTo>
                  <a:pt x="54096" y="53798"/>
                </a:lnTo>
                <a:lnTo>
                  <a:pt x="62425" y="42956"/>
                </a:lnTo>
                <a:lnTo>
                  <a:pt x="65500" y="28850"/>
                </a:lnTo>
                <a:lnTo>
                  <a:pt x="62369" y="17193"/>
                </a:lnTo>
                <a:lnTo>
                  <a:pt x="54308" y="7824"/>
                </a:lnTo>
                <a:lnTo>
                  <a:pt x="41590" y="1756"/>
                </a:lnTo>
                <a:lnTo>
                  <a:pt x="24487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139820" y="1638019"/>
            <a:ext cx="2885440" cy="1299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536190" algn="l"/>
              </a:tabLst>
            </a:pPr>
            <a:r>
              <a:rPr sz="24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tu</a:t>
            </a:r>
            <a:r>
              <a:rPr sz="2400" b="1" spc="125" dirty="0">
                <a:solidFill>
                  <a:srgbClr val="006FC0"/>
                </a:solidFill>
                <a:latin typeface="FZLTZHB--B51-0"/>
                <a:cs typeface="FZLTZHB--B51-0"/>
              </a:rPr>
              <a:t>r</a:t>
            </a:r>
            <a:r>
              <a:rPr sz="2400" b="1" spc="204" dirty="0">
                <a:solidFill>
                  <a:srgbClr val="006FC0"/>
                </a:solidFill>
                <a:latin typeface="FZLTZHB--B51-0"/>
                <a:cs typeface="FZLTZHB--B51-0"/>
              </a:rPr>
              <a:t>tl</a:t>
            </a:r>
            <a:r>
              <a:rPr sz="2400" b="1" spc="430" dirty="0">
                <a:solidFill>
                  <a:srgbClr val="006FC0"/>
                </a:solidFill>
                <a:latin typeface="FZLTZHB--B51-0"/>
                <a:cs typeface="FZLTZHB--B51-0"/>
              </a:rPr>
              <a:t>e</a:t>
            </a:r>
            <a:r>
              <a:rPr sz="2400" b="1" spc="51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400" b="1" spc="-270" dirty="0">
                <a:solidFill>
                  <a:srgbClr val="D98430"/>
                </a:solidFill>
                <a:latin typeface="FZLTZHB--B51-0"/>
                <a:cs typeface="FZLTZHB--B51-0"/>
              </a:rPr>
              <a:t>g</a:t>
            </a:r>
            <a:r>
              <a:rPr sz="2400" b="1" spc="-260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400" b="1" spc="5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400" b="1" spc="105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400" b="1" spc="375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400" b="1" spc="-185" dirty="0">
                <a:solidFill>
                  <a:srgbClr val="00AA03"/>
                </a:solidFill>
                <a:latin typeface="FZLTZHB--B51-0"/>
                <a:cs typeface="FZLTZHB--B51-0"/>
              </a:rPr>
              <a:t>x</a:t>
            </a:r>
            <a:r>
              <a:rPr sz="2400" b="1" spc="54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400" b="1" dirty="0">
                <a:solidFill>
                  <a:srgbClr val="006FC0"/>
                </a:solidFill>
                <a:latin typeface="FZLTZHB--B51-0"/>
                <a:cs typeface="FZLTZHB--B51-0"/>
              </a:rPr>
              <a:t>	</a:t>
            </a:r>
            <a:r>
              <a:rPr sz="2400" b="1" spc="-140" dirty="0">
                <a:solidFill>
                  <a:srgbClr val="00AA03"/>
                </a:solidFill>
                <a:latin typeface="FZLTZHB--B51-0"/>
                <a:cs typeface="FZLTZHB--B51-0"/>
              </a:rPr>
              <a:t>y</a:t>
            </a:r>
            <a:r>
              <a:rPr sz="2400" b="1" spc="37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4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2150">
              <a:latin typeface="Times New Roman"/>
              <a:cs typeface="Times New Roman"/>
            </a:endParaRPr>
          </a:p>
          <a:p>
            <a:pPr marL="147320" algn="ctr">
              <a:lnSpc>
                <a:spcPct val="100000"/>
              </a:lnSpc>
            </a:pPr>
            <a:r>
              <a:rPr sz="2000" b="1" spc="-110" dirty="0">
                <a:latin typeface="FZLTZHB--B51-0"/>
                <a:cs typeface="FZLTZHB--B51-0"/>
              </a:rPr>
              <a:t>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82870" y="2991664"/>
            <a:ext cx="9258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00269" y="4278885"/>
            <a:ext cx="10033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53029" y="4276202"/>
            <a:ext cx="1082040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7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50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43326" y="2988108"/>
            <a:ext cx="1003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00)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501586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第</a:t>
            </a:r>
            <a:r>
              <a:rPr sz="3200" spc="100" dirty="0">
                <a:latin typeface="Arial"/>
                <a:cs typeface="Arial"/>
              </a:rPr>
              <a:t>2</a:t>
            </a:r>
            <a:r>
              <a:rPr sz="3200" spc="5" dirty="0">
                <a:latin typeface="Arial Unicode MS"/>
                <a:cs typeface="Arial Unicode MS"/>
              </a:rPr>
              <a:t>章</a:t>
            </a:r>
            <a:r>
              <a:rPr sz="3200" spc="45" dirty="0">
                <a:latin typeface="Arial Unicode MS"/>
                <a:cs typeface="Arial Unicode MS"/>
              </a:rPr>
              <a:t> </a:t>
            </a:r>
            <a:r>
              <a:rPr sz="3200" spc="100" dirty="0">
                <a:latin typeface="Arial"/>
                <a:cs typeface="Arial"/>
              </a:rPr>
              <a:t>Pyth</a:t>
            </a:r>
            <a:r>
              <a:rPr sz="3200" spc="225" dirty="0">
                <a:latin typeface="Arial"/>
                <a:cs typeface="Arial"/>
              </a:rPr>
              <a:t>on</a:t>
            </a:r>
            <a:r>
              <a:rPr sz="3200" spc="5" dirty="0">
                <a:latin typeface="Arial Unicode MS"/>
                <a:cs typeface="Arial Unicode MS"/>
              </a:rPr>
              <a:t>基</a:t>
            </a:r>
            <a:r>
              <a:rPr sz="3200" dirty="0">
                <a:latin typeface="Arial Unicode MS"/>
                <a:cs typeface="Arial Unicode MS"/>
              </a:rPr>
              <a:t>本图形绘制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27771" rIns="0" bIns="0" rtlCol="0">
            <a:spAutoFit/>
          </a:bodyPr>
          <a:lstStyle/>
          <a:p>
            <a:pPr marL="2480945">
              <a:lnSpc>
                <a:spcPct val="100000"/>
              </a:lnSpc>
            </a:pPr>
            <a:r>
              <a:rPr sz="2400" dirty="0">
                <a:solidFill>
                  <a:srgbClr val="007EDE"/>
                </a:solidFill>
                <a:latin typeface="Heiti SC"/>
                <a:cs typeface="Heiti SC"/>
              </a:rPr>
              <a:t>方法论</a:t>
            </a:r>
            <a:endParaRPr sz="2400">
              <a:latin typeface="Heiti SC"/>
              <a:cs typeface="Heiti SC"/>
            </a:endParaRPr>
          </a:p>
          <a:p>
            <a:pPr marL="2480945" marR="919480" indent="813435">
              <a:lnSpc>
                <a:spcPts val="5190"/>
              </a:lnSpc>
              <a:spcBef>
                <a:spcPts val="550"/>
              </a:spcBef>
            </a:pPr>
            <a:r>
              <a:rPr sz="2400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000000"/>
                </a:solidFill>
                <a:latin typeface="Arial"/>
                <a:cs typeface="Arial"/>
              </a:rPr>
              <a:t>Pytho</a:t>
            </a:r>
            <a:r>
              <a:rPr sz="2400" spc="85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00"/>
                </a:solidFill>
                <a:latin typeface="Heiti SC"/>
                <a:cs typeface="Heiti SC"/>
              </a:rPr>
              <a:t>语言及海龟绘图体系 </a:t>
            </a:r>
            <a:r>
              <a:rPr sz="2400" dirty="0">
                <a:solidFill>
                  <a:srgbClr val="007EDE"/>
                </a:solidFill>
                <a:latin typeface="Heiti SC"/>
                <a:cs typeface="Heiti SC"/>
              </a:rPr>
              <a:t>实践能力</a:t>
            </a:r>
            <a:endParaRPr sz="2400">
              <a:latin typeface="Heiti SC"/>
              <a:cs typeface="Heiti SC"/>
            </a:endParaRPr>
          </a:p>
          <a:p>
            <a:pPr marL="3294379">
              <a:lnSpc>
                <a:spcPct val="100000"/>
              </a:lnSpc>
              <a:spcBef>
                <a:spcPts val="1745"/>
              </a:spcBef>
            </a:pPr>
            <a:r>
              <a:rPr sz="2400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00"/>
                </a:solidFill>
                <a:latin typeface="Heiti SC"/>
                <a:cs typeface="Heiti SC"/>
              </a:rPr>
              <a:t>初步学会使</a:t>
            </a:r>
            <a:r>
              <a:rPr sz="2400" spc="-15" dirty="0">
                <a:solidFill>
                  <a:srgbClr val="000000"/>
                </a:solidFill>
                <a:latin typeface="Heiti SC"/>
                <a:cs typeface="Heiti SC"/>
              </a:rPr>
              <a:t>用</a:t>
            </a:r>
            <a:r>
              <a:rPr sz="2400" spc="65" dirty="0">
                <a:solidFill>
                  <a:srgbClr val="000000"/>
                </a:solidFill>
                <a:latin typeface="Arial"/>
                <a:cs typeface="Arial"/>
              </a:rPr>
              <a:t>Pyt</a:t>
            </a:r>
            <a:r>
              <a:rPr sz="2400" spc="75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sz="2400" spc="95" dirty="0">
                <a:solidFill>
                  <a:srgbClr val="000000"/>
                </a:solidFill>
                <a:latin typeface="Arial"/>
                <a:cs typeface="Arial"/>
              </a:rPr>
              <a:t>on</a:t>
            </a:r>
            <a:r>
              <a:rPr sz="2400" spc="-5" dirty="0">
                <a:solidFill>
                  <a:srgbClr val="000000"/>
                </a:solidFill>
                <a:latin typeface="Heiti SC"/>
                <a:cs typeface="Heiti SC"/>
              </a:rPr>
              <a:t>绘制简单图形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2237" y="2114042"/>
            <a:ext cx="1187450" cy="1258570"/>
          </a:xfrm>
          <a:custGeom>
            <a:avLst/>
            <a:gdLst/>
            <a:ahLst/>
            <a:cxnLst/>
            <a:rect l="l" t="t" r="r" b="b"/>
            <a:pathLst>
              <a:path w="1187450" h="1258570">
                <a:moveTo>
                  <a:pt x="311836" y="896619"/>
                </a:moveTo>
                <a:lnTo>
                  <a:pt x="269277" y="911859"/>
                </a:lnTo>
                <a:lnTo>
                  <a:pt x="247538" y="918209"/>
                </a:lnTo>
                <a:lnTo>
                  <a:pt x="161386" y="948689"/>
                </a:lnTo>
                <a:lnTo>
                  <a:pt x="121109" y="966469"/>
                </a:lnTo>
                <a:lnTo>
                  <a:pt x="84464" y="988059"/>
                </a:lnTo>
                <a:lnTo>
                  <a:pt x="52773" y="1012189"/>
                </a:lnTo>
                <a:lnTo>
                  <a:pt x="27363" y="1043939"/>
                </a:lnTo>
                <a:lnTo>
                  <a:pt x="9556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29" y="1210309"/>
                </a:lnTo>
                <a:lnTo>
                  <a:pt x="26054" y="1234439"/>
                </a:lnTo>
                <a:lnTo>
                  <a:pt x="32437" y="1247139"/>
                </a:lnTo>
                <a:lnTo>
                  <a:pt x="39392" y="1258570"/>
                </a:lnTo>
                <a:lnTo>
                  <a:pt x="311836" y="1258570"/>
                </a:lnTo>
                <a:lnTo>
                  <a:pt x="311836" y="896619"/>
                </a:lnTo>
                <a:close/>
              </a:path>
              <a:path w="1187450" h="1258570">
                <a:moveTo>
                  <a:pt x="311836" y="580389"/>
                </a:moveTo>
                <a:lnTo>
                  <a:pt x="311836" y="624839"/>
                </a:lnTo>
                <a:lnTo>
                  <a:pt x="316916" y="628650"/>
                </a:lnTo>
                <a:lnTo>
                  <a:pt x="321869" y="629919"/>
                </a:lnTo>
                <a:lnTo>
                  <a:pt x="329358" y="638809"/>
                </a:lnTo>
                <a:lnTo>
                  <a:pt x="334217" y="648969"/>
                </a:lnTo>
                <a:lnTo>
                  <a:pt x="339449" y="659130"/>
                </a:lnTo>
                <a:lnTo>
                  <a:pt x="345180" y="669289"/>
                </a:lnTo>
                <a:lnTo>
                  <a:pt x="351537" y="680719"/>
                </a:lnTo>
                <a:lnTo>
                  <a:pt x="358646" y="693419"/>
                </a:lnTo>
                <a:lnTo>
                  <a:pt x="366633" y="706119"/>
                </a:lnTo>
                <a:lnTo>
                  <a:pt x="372118" y="716280"/>
                </a:lnTo>
                <a:lnTo>
                  <a:pt x="378130" y="726439"/>
                </a:lnTo>
                <a:lnTo>
                  <a:pt x="384600" y="737869"/>
                </a:lnTo>
                <a:lnTo>
                  <a:pt x="391462" y="748030"/>
                </a:lnTo>
                <a:lnTo>
                  <a:pt x="398644" y="759459"/>
                </a:lnTo>
                <a:lnTo>
                  <a:pt x="413700" y="781050"/>
                </a:lnTo>
                <a:lnTo>
                  <a:pt x="421436" y="792480"/>
                </a:lnTo>
                <a:lnTo>
                  <a:pt x="402477" y="836930"/>
                </a:lnTo>
                <a:lnTo>
                  <a:pt x="375638" y="864869"/>
                </a:lnTo>
                <a:lnTo>
                  <a:pt x="328092" y="891539"/>
                </a:lnTo>
                <a:lnTo>
                  <a:pt x="311836" y="896619"/>
                </a:lnTo>
                <a:lnTo>
                  <a:pt x="311872" y="1258570"/>
                </a:lnTo>
                <a:lnTo>
                  <a:pt x="593141" y="1258570"/>
                </a:lnTo>
                <a:lnTo>
                  <a:pt x="593141" y="1214120"/>
                </a:lnTo>
                <a:lnTo>
                  <a:pt x="584378" y="1212850"/>
                </a:lnTo>
                <a:lnTo>
                  <a:pt x="578155" y="1205230"/>
                </a:lnTo>
                <a:lnTo>
                  <a:pt x="578155" y="1186180"/>
                </a:lnTo>
                <a:lnTo>
                  <a:pt x="584378" y="1178559"/>
                </a:lnTo>
                <a:lnTo>
                  <a:pt x="593141" y="1177289"/>
                </a:lnTo>
                <a:lnTo>
                  <a:pt x="593141" y="1165859"/>
                </a:lnTo>
                <a:lnTo>
                  <a:pt x="584378" y="1164589"/>
                </a:lnTo>
                <a:lnTo>
                  <a:pt x="578155" y="1156970"/>
                </a:lnTo>
                <a:lnTo>
                  <a:pt x="578155" y="1137920"/>
                </a:lnTo>
                <a:lnTo>
                  <a:pt x="584378" y="1129030"/>
                </a:lnTo>
                <a:lnTo>
                  <a:pt x="593141" y="1129030"/>
                </a:lnTo>
                <a:lnTo>
                  <a:pt x="593141" y="1109980"/>
                </a:lnTo>
                <a:lnTo>
                  <a:pt x="554921" y="1096009"/>
                </a:lnTo>
                <a:lnTo>
                  <a:pt x="519623" y="1078230"/>
                </a:lnTo>
                <a:lnTo>
                  <a:pt x="486451" y="1056639"/>
                </a:lnTo>
                <a:lnTo>
                  <a:pt x="444150" y="1018539"/>
                </a:lnTo>
                <a:lnTo>
                  <a:pt x="412837" y="981709"/>
                </a:lnTo>
                <a:lnTo>
                  <a:pt x="402320" y="969009"/>
                </a:lnTo>
                <a:lnTo>
                  <a:pt x="391715" y="953769"/>
                </a:lnTo>
                <a:lnTo>
                  <a:pt x="380991" y="938530"/>
                </a:lnTo>
                <a:lnTo>
                  <a:pt x="370119" y="922019"/>
                </a:lnTo>
                <a:lnTo>
                  <a:pt x="412525" y="894080"/>
                </a:lnTo>
                <a:lnTo>
                  <a:pt x="438707" y="866139"/>
                </a:lnTo>
                <a:lnTo>
                  <a:pt x="462049" y="834389"/>
                </a:lnTo>
                <a:lnTo>
                  <a:pt x="469506" y="824230"/>
                </a:lnTo>
                <a:lnTo>
                  <a:pt x="592621" y="824230"/>
                </a:lnTo>
                <a:lnTo>
                  <a:pt x="591999" y="769619"/>
                </a:lnTo>
                <a:lnTo>
                  <a:pt x="551617" y="769619"/>
                </a:lnTo>
                <a:lnTo>
                  <a:pt x="538432" y="767080"/>
                </a:lnTo>
                <a:lnTo>
                  <a:pt x="501239" y="745489"/>
                </a:lnTo>
                <a:lnTo>
                  <a:pt x="475737" y="703580"/>
                </a:lnTo>
                <a:lnTo>
                  <a:pt x="473964" y="690880"/>
                </a:lnTo>
                <a:lnTo>
                  <a:pt x="474122" y="678180"/>
                </a:lnTo>
                <a:lnTo>
                  <a:pt x="504042" y="643889"/>
                </a:lnTo>
                <a:lnTo>
                  <a:pt x="545114" y="628650"/>
                </a:lnTo>
                <a:lnTo>
                  <a:pt x="593141" y="623569"/>
                </a:lnTo>
                <a:lnTo>
                  <a:pt x="593141" y="622300"/>
                </a:lnTo>
                <a:lnTo>
                  <a:pt x="427695" y="622300"/>
                </a:lnTo>
                <a:lnTo>
                  <a:pt x="418713" y="619759"/>
                </a:lnTo>
                <a:lnTo>
                  <a:pt x="410510" y="614680"/>
                </a:lnTo>
                <a:lnTo>
                  <a:pt x="403060" y="607059"/>
                </a:lnTo>
                <a:lnTo>
                  <a:pt x="396335" y="596900"/>
                </a:lnTo>
                <a:lnTo>
                  <a:pt x="332211" y="596900"/>
                </a:lnTo>
                <a:lnTo>
                  <a:pt x="321464" y="589280"/>
                </a:lnTo>
                <a:lnTo>
                  <a:pt x="311836" y="580389"/>
                </a:lnTo>
                <a:close/>
              </a:path>
              <a:path w="1187450" h="1258570">
                <a:moveTo>
                  <a:pt x="773656" y="815339"/>
                </a:moveTo>
                <a:lnTo>
                  <a:pt x="732773" y="815339"/>
                </a:lnTo>
                <a:lnTo>
                  <a:pt x="737546" y="828039"/>
                </a:lnTo>
                <a:lnTo>
                  <a:pt x="755630" y="864869"/>
                </a:lnTo>
                <a:lnTo>
                  <a:pt x="779700" y="895350"/>
                </a:lnTo>
                <a:lnTo>
                  <a:pt x="821868" y="923289"/>
                </a:lnTo>
                <a:lnTo>
                  <a:pt x="810246" y="937259"/>
                </a:lnTo>
                <a:lnTo>
                  <a:pt x="798964" y="951230"/>
                </a:lnTo>
                <a:lnTo>
                  <a:pt x="787969" y="965200"/>
                </a:lnTo>
                <a:lnTo>
                  <a:pt x="777208" y="976630"/>
                </a:lnTo>
                <a:lnTo>
                  <a:pt x="725036" y="1031239"/>
                </a:lnTo>
                <a:lnTo>
                  <a:pt x="693112" y="1056639"/>
                </a:lnTo>
                <a:lnTo>
                  <a:pt x="658955" y="1079500"/>
                </a:lnTo>
                <a:lnTo>
                  <a:pt x="621121" y="1098550"/>
                </a:lnTo>
                <a:lnTo>
                  <a:pt x="593141" y="1109980"/>
                </a:lnTo>
                <a:lnTo>
                  <a:pt x="593141" y="1129030"/>
                </a:lnTo>
                <a:lnTo>
                  <a:pt x="604444" y="1129030"/>
                </a:lnTo>
                <a:lnTo>
                  <a:pt x="611937" y="1136650"/>
                </a:lnTo>
                <a:lnTo>
                  <a:pt x="611937" y="1156970"/>
                </a:lnTo>
                <a:lnTo>
                  <a:pt x="604444" y="1165859"/>
                </a:lnTo>
                <a:lnTo>
                  <a:pt x="593141" y="1165859"/>
                </a:lnTo>
                <a:lnTo>
                  <a:pt x="593141" y="1177289"/>
                </a:lnTo>
                <a:lnTo>
                  <a:pt x="604444" y="1177289"/>
                </a:lnTo>
                <a:lnTo>
                  <a:pt x="611937" y="1184909"/>
                </a:lnTo>
                <a:lnTo>
                  <a:pt x="611937" y="1205230"/>
                </a:lnTo>
                <a:lnTo>
                  <a:pt x="604444" y="1214120"/>
                </a:lnTo>
                <a:lnTo>
                  <a:pt x="593142" y="1214120"/>
                </a:lnTo>
                <a:lnTo>
                  <a:pt x="593177" y="1258570"/>
                </a:lnTo>
                <a:lnTo>
                  <a:pt x="875716" y="1258570"/>
                </a:lnTo>
                <a:lnTo>
                  <a:pt x="875536" y="897889"/>
                </a:lnTo>
                <a:lnTo>
                  <a:pt x="855387" y="890269"/>
                </a:lnTo>
                <a:lnTo>
                  <a:pt x="840262" y="882650"/>
                </a:lnTo>
                <a:lnTo>
                  <a:pt x="826762" y="876300"/>
                </a:lnTo>
                <a:lnTo>
                  <a:pt x="814774" y="867409"/>
                </a:lnTo>
                <a:lnTo>
                  <a:pt x="804226" y="859789"/>
                </a:lnTo>
                <a:lnTo>
                  <a:pt x="795046" y="849630"/>
                </a:lnTo>
                <a:lnTo>
                  <a:pt x="787161" y="840739"/>
                </a:lnTo>
                <a:lnTo>
                  <a:pt x="780499" y="829309"/>
                </a:lnTo>
                <a:lnTo>
                  <a:pt x="774986" y="819150"/>
                </a:lnTo>
                <a:lnTo>
                  <a:pt x="773656" y="815339"/>
                </a:lnTo>
                <a:close/>
              </a:path>
              <a:path w="1187450" h="1258570">
                <a:moveTo>
                  <a:pt x="875716" y="897889"/>
                </a:moveTo>
                <a:lnTo>
                  <a:pt x="875751" y="1258570"/>
                </a:lnTo>
                <a:lnTo>
                  <a:pt x="1153039" y="1248409"/>
                </a:lnTo>
                <a:lnTo>
                  <a:pt x="1159492" y="1236980"/>
                </a:lnTo>
                <a:lnTo>
                  <a:pt x="1175140" y="1200150"/>
                </a:lnTo>
                <a:lnTo>
                  <a:pt x="1186190" y="1151889"/>
                </a:lnTo>
                <a:lnTo>
                  <a:pt x="1186993" y="1140459"/>
                </a:lnTo>
                <a:lnTo>
                  <a:pt x="1186395" y="1116330"/>
                </a:lnTo>
                <a:lnTo>
                  <a:pt x="1177651" y="1074420"/>
                </a:lnTo>
                <a:lnTo>
                  <a:pt x="1159948" y="1038859"/>
                </a:lnTo>
                <a:lnTo>
                  <a:pt x="1134617" y="1009650"/>
                </a:lnTo>
                <a:lnTo>
                  <a:pt x="1102983" y="985519"/>
                </a:lnTo>
                <a:lnTo>
                  <a:pt x="1066377" y="966469"/>
                </a:lnTo>
                <a:lnTo>
                  <a:pt x="1026126" y="948689"/>
                </a:lnTo>
                <a:lnTo>
                  <a:pt x="983557" y="933450"/>
                </a:lnTo>
                <a:lnTo>
                  <a:pt x="961819" y="927100"/>
                </a:lnTo>
                <a:lnTo>
                  <a:pt x="940000" y="919480"/>
                </a:lnTo>
                <a:lnTo>
                  <a:pt x="918266" y="913130"/>
                </a:lnTo>
                <a:lnTo>
                  <a:pt x="875716" y="897889"/>
                </a:lnTo>
                <a:close/>
              </a:path>
              <a:path w="1187450" h="1258570">
                <a:moveTo>
                  <a:pt x="592621" y="824230"/>
                </a:moveTo>
                <a:lnTo>
                  <a:pt x="469506" y="824230"/>
                </a:lnTo>
                <a:lnTo>
                  <a:pt x="494134" y="839469"/>
                </a:lnTo>
                <a:lnTo>
                  <a:pt x="542641" y="862330"/>
                </a:lnTo>
                <a:lnTo>
                  <a:pt x="575708" y="869950"/>
                </a:lnTo>
                <a:lnTo>
                  <a:pt x="593141" y="869950"/>
                </a:lnTo>
                <a:lnTo>
                  <a:pt x="592621" y="824230"/>
                </a:lnTo>
                <a:close/>
              </a:path>
              <a:path w="1187450" h="1258570">
                <a:moveTo>
                  <a:pt x="594411" y="750569"/>
                </a:moveTo>
                <a:lnTo>
                  <a:pt x="593141" y="750569"/>
                </a:lnTo>
                <a:lnTo>
                  <a:pt x="593141" y="869950"/>
                </a:lnTo>
                <a:lnTo>
                  <a:pt x="613759" y="869950"/>
                </a:lnTo>
                <a:lnTo>
                  <a:pt x="635480" y="864869"/>
                </a:lnTo>
                <a:lnTo>
                  <a:pt x="695496" y="839469"/>
                </a:lnTo>
                <a:lnTo>
                  <a:pt x="732773" y="815339"/>
                </a:lnTo>
                <a:lnTo>
                  <a:pt x="773656" y="815339"/>
                </a:lnTo>
                <a:lnTo>
                  <a:pt x="770551" y="806450"/>
                </a:lnTo>
                <a:lnTo>
                  <a:pt x="767122" y="795019"/>
                </a:lnTo>
                <a:lnTo>
                  <a:pt x="764624" y="782319"/>
                </a:lnTo>
                <a:lnTo>
                  <a:pt x="773060" y="773430"/>
                </a:lnTo>
                <a:lnTo>
                  <a:pt x="776581" y="769619"/>
                </a:lnTo>
                <a:lnTo>
                  <a:pt x="635428" y="769619"/>
                </a:lnTo>
                <a:lnTo>
                  <a:pt x="624714" y="767080"/>
                </a:lnTo>
                <a:lnTo>
                  <a:pt x="614780" y="759459"/>
                </a:lnTo>
                <a:lnTo>
                  <a:pt x="604915" y="753109"/>
                </a:lnTo>
                <a:lnTo>
                  <a:pt x="594411" y="750569"/>
                </a:lnTo>
                <a:close/>
              </a:path>
              <a:path w="1187450" h="1258570">
                <a:moveTo>
                  <a:pt x="591782" y="750569"/>
                </a:moveTo>
                <a:lnTo>
                  <a:pt x="582086" y="753109"/>
                </a:lnTo>
                <a:lnTo>
                  <a:pt x="572674" y="759459"/>
                </a:lnTo>
                <a:lnTo>
                  <a:pt x="562774" y="765809"/>
                </a:lnTo>
                <a:lnTo>
                  <a:pt x="551617" y="769619"/>
                </a:lnTo>
                <a:lnTo>
                  <a:pt x="591999" y="769619"/>
                </a:lnTo>
                <a:lnTo>
                  <a:pt x="591782" y="750569"/>
                </a:lnTo>
                <a:close/>
              </a:path>
              <a:path w="1187450" h="1258570">
                <a:moveTo>
                  <a:pt x="640779" y="579119"/>
                </a:moveTo>
                <a:lnTo>
                  <a:pt x="610061" y="579119"/>
                </a:lnTo>
                <a:lnTo>
                  <a:pt x="593189" y="581659"/>
                </a:lnTo>
                <a:lnTo>
                  <a:pt x="606583" y="624839"/>
                </a:lnTo>
                <a:lnTo>
                  <a:pt x="622542" y="626109"/>
                </a:lnTo>
                <a:lnTo>
                  <a:pt x="637946" y="628650"/>
                </a:lnTo>
                <a:lnTo>
                  <a:pt x="678167" y="643889"/>
                </a:lnTo>
                <a:lnTo>
                  <a:pt x="707835" y="683259"/>
                </a:lnTo>
                <a:lnTo>
                  <a:pt x="709191" y="697230"/>
                </a:lnTo>
                <a:lnTo>
                  <a:pt x="707339" y="707389"/>
                </a:lnTo>
                <a:lnTo>
                  <a:pt x="680191" y="748030"/>
                </a:lnTo>
                <a:lnTo>
                  <a:pt x="635428" y="769619"/>
                </a:lnTo>
                <a:lnTo>
                  <a:pt x="776581" y="769619"/>
                </a:lnTo>
                <a:lnTo>
                  <a:pt x="804205" y="734059"/>
                </a:lnTo>
                <a:lnTo>
                  <a:pt x="823705" y="699769"/>
                </a:lnTo>
                <a:lnTo>
                  <a:pt x="829254" y="688339"/>
                </a:lnTo>
                <a:lnTo>
                  <a:pt x="848909" y="655319"/>
                </a:lnTo>
                <a:lnTo>
                  <a:pt x="860730" y="632459"/>
                </a:lnTo>
                <a:lnTo>
                  <a:pt x="870636" y="627380"/>
                </a:lnTo>
                <a:lnTo>
                  <a:pt x="875711" y="624839"/>
                </a:lnTo>
                <a:lnTo>
                  <a:pt x="875582" y="622300"/>
                </a:lnTo>
                <a:lnTo>
                  <a:pt x="752997" y="622300"/>
                </a:lnTo>
                <a:lnTo>
                  <a:pt x="743993" y="621030"/>
                </a:lnTo>
                <a:lnTo>
                  <a:pt x="734365" y="615950"/>
                </a:lnTo>
                <a:lnTo>
                  <a:pt x="733222" y="613409"/>
                </a:lnTo>
                <a:lnTo>
                  <a:pt x="730682" y="612139"/>
                </a:lnTo>
                <a:lnTo>
                  <a:pt x="726363" y="609600"/>
                </a:lnTo>
                <a:lnTo>
                  <a:pt x="718710" y="603250"/>
                </a:lnTo>
                <a:lnTo>
                  <a:pt x="710229" y="598169"/>
                </a:lnTo>
                <a:lnTo>
                  <a:pt x="667602" y="582930"/>
                </a:lnTo>
                <a:lnTo>
                  <a:pt x="654667" y="580389"/>
                </a:lnTo>
                <a:lnTo>
                  <a:pt x="640779" y="579119"/>
                </a:lnTo>
                <a:close/>
              </a:path>
              <a:path w="1187450" h="1258570">
                <a:moveTo>
                  <a:pt x="310926" y="163830"/>
                </a:moveTo>
                <a:lnTo>
                  <a:pt x="305912" y="176530"/>
                </a:lnTo>
                <a:lnTo>
                  <a:pt x="301217" y="187959"/>
                </a:lnTo>
                <a:lnTo>
                  <a:pt x="296834" y="199389"/>
                </a:lnTo>
                <a:lnTo>
                  <a:pt x="292752" y="212089"/>
                </a:lnTo>
                <a:lnTo>
                  <a:pt x="288963" y="224789"/>
                </a:lnTo>
                <a:lnTo>
                  <a:pt x="285459" y="236219"/>
                </a:lnTo>
                <a:lnTo>
                  <a:pt x="276559" y="274319"/>
                </a:lnTo>
                <a:lnTo>
                  <a:pt x="269889" y="312419"/>
                </a:lnTo>
                <a:lnTo>
                  <a:pt x="265206" y="350519"/>
                </a:lnTo>
                <a:lnTo>
                  <a:pt x="263068" y="374650"/>
                </a:lnTo>
                <a:lnTo>
                  <a:pt x="259874" y="381000"/>
                </a:lnTo>
                <a:lnTo>
                  <a:pt x="245568" y="427989"/>
                </a:lnTo>
                <a:lnTo>
                  <a:pt x="241341" y="471169"/>
                </a:lnTo>
                <a:lnTo>
                  <a:pt x="241647" y="481330"/>
                </a:lnTo>
                <a:lnTo>
                  <a:pt x="246935" y="519430"/>
                </a:lnTo>
                <a:lnTo>
                  <a:pt x="257556" y="556259"/>
                </a:lnTo>
                <a:lnTo>
                  <a:pt x="282925" y="600709"/>
                </a:lnTo>
                <a:lnTo>
                  <a:pt x="311830" y="624839"/>
                </a:lnTo>
                <a:lnTo>
                  <a:pt x="310723" y="579119"/>
                </a:lnTo>
                <a:lnTo>
                  <a:pt x="304462" y="570230"/>
                </a:lnTo>
                <a:lnTo>
                  <a:pt x="298807" y="561339"/>
                </a:lnTo>
                <a:lnTo>
                  <a:pt x="282651" y="515619"/>
                </a:lnTo>
                <a:lnTo>
                  <a:pt x="277833" y="469900"/>
                </a:lnTo>
                <a:lnTo>
                  <a:pt x="277800" y="464819"/>
                </a:lnTo>
                <a:lnTo>
                  <a:pt x="278504" y="452119"/>
                </a:lnTo>
                <a:lnTo>
                  <a:pt x="285537" y="412750"/>
                </a:lnTo>
                <a:lnTo>
                  <a:pt x="304091" y="375919"/>
                </a:lnTo>
                <a:lnTo>
                  <a:pt x="311836" y="370839"/>
                </a:lnTo>
                <a:lnTo>
                  <a:pt x="310926" y="163830"/>
                </a:lnTo>
                <a:close/>
              </a:path>
              <a:path w="1187450" h="1258570">
                <a:moveTo>
                  <a:pt x="565376" y="577850"/>
                </a:moveTo>
                <a:lnTo>
                  <a:pt x="550082" y="577850"/>
                </a:lnTo>
                <a:lnTo>
                  <a:pt x="522452" y="580389"/>
                </a:lnTo>
                <a:lnTo>
                  <a:pt x="478363" y="595630"/>
                </a:lnTo>
                <a:lnTo>
                  <a:pt x="454330" y="610869"/>
                </a:lnTo>
                <a:lnTo>
                  <a:pt x="451917" y="612139"/>
                </a:lnTo>
                <a:lnTo>
                  <a:pt x="448107" y="615950"/>
                </a:lnTo>
                <a:lnTo>
                  <a:pt x="437484" y="621030"/>
                </a:lnTo>
                <a:lnTo>
                  <a:pt x="427695" y="622300"/>
                </a:lnTo>
                <a:lnTo>
                  <a:pt x="593141" y="622300"/>
                </a:lnTo>
                <a:lnTo>
                  <a:pt x="593141" y="581659"/>
                </a:lnTo>
                <a:lnTo>
                  <a:pt x="581686" y="580389"/>
                </a:lnTo>
                <a:lnTo>
                  <a:pt x="565376" y="577850"/>
                </a:lnTo>
                <a:close/>
              </a:path>
              <a:path w="1187450" h="1258570">
                <a:moveTo>
                  <a:pt x="651936" y="0"/>
                </a:moveTo>
                <a:lnTo>
                  <a:pt x="633022" y="0"/>
                </a:lnTo>
                <a:lnTo>
                  <a:pt x="613426" y="1269"/>
                </a:lnTo>
                <a:lnTo>
                  <a:pt x="593141" y="3809"/>
                </a:lnTo>
                <a:lnTo>
                  <a:pt x="593141" y="276859"/>
                </a:lnTo>
                <a:lnTo>
                  <a:pt x="603054" y="284480"/>
                </a:lnTo>
                <a:lnTo>
                  <a:pt x="612926" y="290830"/>
                </a:lnTo>
                <a:lnTo>
                  <a:pt x="632699" y="304800"/>
                </a:lnTo>
                <a:lnTo>
                  <a:pt x="642673" y="312419"/>
                </a:lnTo>
                <a:lnTo>
                  <a:pt x="662980" y="325119"/>
                </a:lnTo>
                <a:lnTo>
                  <a:pt x="673385" y="332739"/>
                </a:lnTo>
                <a:lnTo>
                  <a:pt x="684008" y="339089"/>
                </a:lnTo>
                <a:lnTo>
                  <a:pt x="694884" y="344169"/>
                </a:lnTo>
                <a:lnTo>
                  <a:pt x="706051" y="350519"/>
                </a:lnTo>
                <a:lnTo>
                  <a:pt x="741662" y="365759"/>
                </a:lnTo>
                <a:lnTo>
                  <a:pt x="781208" y="377189"/>
                </a:lnTo>
                <a:lnTo>
                  <a:pt x="825678" y="382269"/>
                </a:lnTo>
                <a:lnTo>
                  <a:pt x="825317" y="398780"/>
                </a:lnTo>
                <a:lnTo>
                  <a:pt x="822058" y="452119"/>
                </a:lnTo>
                <a:lnTo>
                  <a:pt x="815224" y="505459"/>
                </a:lnTo>
                <a:lnTo>
                  <a:pt x="804406" y="554989"/>
                </a:lnTo>
                <a:lnTo>
                  <a:pt x="789199" y="594359"/>
                </a:lnTo>
                <a:lnTo>
                  <a:pt x="761394" y="621030"/>
                </a:lnTo>
                <a:lnTo>
                  <a:pt x="752997" y="622300"/>
                </a:lnTo>
                <a:lnTo>
                  <a:pt x="875582" y="622300"/>
                </a:lnTo>
                <a:lnTo>
                  <a:pt x="874095" y="593089"/>
                </a:lnTo>
                <a:lnTo>
                  <a:pt x="854414" y="593089"/>
                </a:lnTo>
                <a:lnTo>
                  <a:pt x="843637" y="590550"/>
                </a:lnTo>
                <a:lnTo>
                  <a:pt x="841106" y="543559"/>
                </a:lnTo>
                <a:lnTo>
                  <a:pt x="840445" y="516889"/>
                </a:lnTo>
                <a:lnTo>
                  <a:pt x="840511" y="490219"/>
                </a:lnTo>
                <a:lnTo>
                  <a:pt x="842895" y="444500"/>
                </a:lnTo>
                <a:lnTo>
                  <a:pt x="850373" y="397509"/>
                </a:lnTo>
                <a:lnTo>
                  <a:pt x="875716" y="368300"/>
                </a:lnTo>
                <a:lnTo>
                  <a:pt x="875716" y="173989"/>
                </a:lnTo>
                <a:lnTo>
                  <a:pt x="858433" y="138430"/>
                </a:lnTo>
                <a:lnTo>
                  <a:pt x="828189" y="91439"/>
                </a:lnTo>
                <a:lnTo>
                  <a:pt x="792600" y="54609"/>
                </a:lnTo>
                <a:lnTo>
                  <a:pt x="751483" y="25400"/>
                </a:lnTo>
                <a:lnTo>
                  <a:pt x="704656" y="7619"/>
                </a:lnTo>
                <a:lnTo>
                  <a:pt x="670176" y="1269"/>
                </a:lnTo>
                <a:lnTo>
                  <a:pt x="651936" y="0"/>
                </a:lnTo>
                <a:close/>
              </a:path>
              <a:path w="1187450" h="1258570">
                <a:moveTo>
                  <a:pt x="875716" y="173989"/>
                </a:moveTo>
                <a:lnTo>
                  <a:pt x="881531" y="372109"/>
                </a:lnTo>
                <a:lnTo>
                  <a:pt x="888125" y="381000"/>
                </a:lnTo>
                <a:lnTo>
                  <a:pt x="894877" y="393700"/>
                </a:lnTo>
                <a:lnTo>
                  <a:pt x="907245" y="435609"/>
                </a:lnTo>
                <a:lnTo>
                  <a:pt x="909681" y="462280"/>
                </a:lnTo>
                <a:lnTo>
                  <a:pt x="909664" y="474980"/>
                </a:lnTo>
                <a:lnTo>
                  <a:pt x="904894" y="514350"/>
                </a:lnTo>
                <a:lnTo>
                  <a:pt x="888188" y="560069"/>
                </a:lnTo>
                <a:lnTo>
                  <a:pt x="875724" y="579119"/>
                </a:lnTo>
                <a:lnTo>
                  <a:pt x="882702" y="621030"/>
                </a:lnTo>
                <a:lnTo>
                  <a:pt x="910319" y="591819"/>
                </a:lnTo>
                <a:lnTo>
                  <a:pt x="931228" y="549909"/>
                </a:lnTo>
                <a:lnTo>
                  <a:pt x="942532" y="508000"/>
                </a:lnTo>
                <a:lnTo>
                  <a:pt x="945000" y="474980"/>
                </a:lnTo>
                <a:lnTo>
                  <a:pt x="944874" y="462280"/>
                </a:lnTo>
                <a:lnTo>
                  <a:pt x="939831" y="419100"/>
                </a:lnTo>
                <a:lnTo>
                  <a:pt x="923979" y="370839"/>
                </a:lnTo>
                <a:lnTo>
                  <a:pt x="922230" y="356869"/>
                </a:lnTo>
                <a:lnTo>
                  <a:pt x="920313" y="342900"/>
                </a:lnTo>
                <a:lnTo>
                  <a:pt x="918226" y="328930"/>
                </a:lnTo>
                <a:lnTo>
                  <a:pt x="915970" y="316230"/>
                </a:lnTo>
                <a:lnTo>
                  <a:pt x="913545" y="302259"/>
                </a:lnTo>
                <a:lnTo>
                  <a:pt x="910952" y="289559"/>
                </a:lnTo>
                <a:lnTo>
                  <a:pt x="908189" y="276859"/>
                </a:lnTo>
                <a:lnTo>
                  <a:pt x="905257" y="264159"/>
                </a:lnTo>
                <a:lnTo>
                  <a:pt x="902156" y="252730"/>
                </a:lnTo>
                <a:lnTo>
                  <a:pt x="898886" y="240030"/>
                </a:lnTo>
                <a:lnTo>
                  <a:pt x="884116" y="194309"/>
                </a:lnTo>
                <a:lnTo>
                  <a:pt x="880001" y="184150"/>
                </a:lnTo>
                <a:lnTo>
                  <a:pt x="875716" y="173989"/>
                </a:lnTo>
                <a:close/>
              </a:path>
              <a:path w="1187450" h="1258570">
                <a:moveTo>
                  <a:pt x="583611" y="5080"/>
                </a:moveTo>
                <a:lnTo>
                  <a:pt x="572820" y="7619"/>
                </a:lnTo>
                <a:lnTo>
                  <a:pt x="560857" y="10159"/>
                </a:lnTo>
                <a:lnTo>
                  <a:pt x="547281" y="12700"/>
                </a:lnTo>
                <a:lnTo>
                  <a:pt x="531647" y="16509"/>
                </a:lnTo>
                <a:lnTo>
                  <a:pt x="508183" y="21589"/>
                </a:lnTo>
                <a:lnTo>
                  <a:pt x="495296" y="24130"/>
                </a:lnTo>
                <a:lnTo>
                  <a:pt x="481076" y="27939"/>
                </a:lnTo>
                <a:lnTo>
                  <a:pt x="440043" y="35559"/>
                </a:lnTo>
                <a:lnTo>
                  <a:pt x="404255" y="52069"/>
                </a:lnTo>
                <a:lnTo>
                  <a:pt x="373337" y="74930"/>
                </a:lnTo>
                <a:lnTo>
                  <a:pt x="346913" y="104139"/>
                </a:lnTo>
                <a:lnTo>
                  <a:pt x="324606" y="137159"/>
                </a:lnTo>
                <a:lnTo>
                  <a:pt x="311836" y="162559"/>
                </a:lnTo>
                <a:lnTo>
                  <a:pt x="316673" y="370839"/>
                </a:lnTo>
                <a:lnTo>
                  <a:pt x="323781" y="374650"/>
                </a:lnTo>
                <a:lnTo>
                  <a:pt x="330525" y="382269"/>
                </a:lnTo>
                <a:lnTo>
                  <a:pt x="343490" y="426719"/>
                </a:lnTo>
                <a:lnTo>
                  <a:pt x="346285" y="464819"/>
                </a:lnTo>
                <a:lnTo>
                  <a:pt x="346376" y="482600"/>
                </a:lnTo>
                <a:lnTo>
                  <a:pt x="346252" y="487680"/>
                </a:lnTo>
                <a:lnTo>
                  <a:pt x="342552" y="537209"/>
                </a:lnTo>
                <a:lnTo>
                  <a:pt x="335462" y="581659"/>
                </a:lnTo>
                <a:lnTo>
                  <a:pt x="332211" y="596900"/>
                </a:lnTo>
                <a:lnTo>
                  <a:pt x="396335" y="596900"/>
                </a:lnTo>
                <a:lnTo>
                  <a:pt x="380241" y="553719"/>
                </a:lnTo>
                <a:lnTo>
                  <a:pt x="369698" y="497839"/>
                </a:lnTo>
                <a:lnTo>
                  <a:pt x="365390" y="457200"/>
                </a:lnTo>
                <a:lnTo>
                  <a:pt x="363007" y="416559"/>
                </a:lnTo>
                <a:lnTo>
                  <a:pt x="362451" y="394969"/>
                </a:lnTo>
                <a:lnTo>
                  <a:pt x="362565" y="360680"/>
                </a:lnTo>
                <a:lnTo>
                  <a:pt x="363144" y="345439"/>
                </a:lnTo>
                <a:lnTo>
                  <a:pt x="363235" y="339089"/>
                </a:lnTo>
                <a:lnTo>
                  <a:pt x="370135" y="293369"/>
                </a:lnTo>
                <a:lnTo>
                  <a:pt x="389307" y="246380"/>
                </a:lnTo>
                <a:lnTo>
                  <a:pt x="422181" y="219709"/>
                </a:lnTo>
                <a:lnTo>
                  <a:pt x="444610" y="217169"/>
                </a:lnTo>
                <a:lnTo>
                  <a:pt x="591047" y="217169"/>
                </a:lnTo>
                <a:lnTo>
                  <a:pt x="583611" y="5080"/>
                </a:lnTo>
                <a:close/>
              </a:path>
              <a:path w="1187450" h="1258570">
                <a:moveTo>
                  <a:pt x="873513" y="581659"/>
                </a:moveTo>
                <a:lnTo>
                  <a:pt x="864478" y="589280"/>
                </a:lnTo>
                <a:lnTo>
                  <a:pt x="854414" y="593089"/>
                </a:lnTo>
                <a:lnTo>
                  <a:pt x="874095" y="593089"/>
                </a:lnTo>
                <a:lnTo>
                  <a:pt x="873513" y="581659"/>
                </a:lnTo>
                <a:close/>
              </a:path>
              <a:path w="1187450" h="1258570">
                <a:moveTo>
                  <a:pt x="591047" y="217169"/>
                </a:moveTo>
                <a:lnTo>
                  <a:pt x="444610" y="217169"/>
                </a:lnTo>
                <a:lnTo>
                  <a:pt x="470214" y="219709"/>
                </a:lnTo>
                <a:lnTo>
                  <a:pt x="498098" y="227330"/>
                </a:lnTo>
                <a:lnTo>
                  <a:pt x="538953" y="243839"/>
                </a:lnTo>
                <a:lnTo>
                  <a:pt x="571963" y="262889"/>
                </a:lnTo>
                <a:lnTo>
                  <a:pt x="582593" y="270509"/>
                </a:lnTo>
                <a:lnTo>
                  <a:pt x="593140" y="276859"/>
                </a:lnTo>
                <a:lnTo>
                  <a:pt x="591047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7580" y="4132329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9772" y="1780372"/>
            <a:ext cx="3100070" cy="2566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000" b="1" spc="-30" dirty="0">
                <a:solidFill>
                  <a:srgbClr val="FF921A"/>
                </a:solidFill>
                <a:latin typeface="FZLTZHB--B51-0"/>
                <a:cs typeface="FZLTZHB--B51-0"/>
              </a:rPr>
              <a:t>import </a:t>
            </a:r>
            <a:r>
              <a:rPr sz="2000" b="1" spc="-20" dirty="0">
                <a:solidFill>
                  <a:srgbClr val="FF921A"/>
                </a:solidFill>
                <a:latin typeface="FZLTZHB--B51-0"/>
                <a:cs typeface="FZLTZHB--B51-0"/>
              </a:rPr>
              <a:t> </a:t>
            </a:r>
            <a:r>
              <a:rPr sz="2000" b="1" spc="125" dirty="0">
                <a:solidFill>
                  <a:srgbClr val="006FC0"/>
                </a:solidFill>
                <a:latin typeface="FZLTZHB--B51-0"/>
                <a:cs typeface="FZLTZHB--B51-0"/>
              </a:rPr>
              <a:t>tu</a:t>
            </a:r>
            <a:r>
              <a:rPr sz="2000" b="1" spc="95" dirty="0">
                <a:solidFill>
                  <a:srgbClr val="006FC0"/>
                </a:solidFill>
                <a:latin typeface="FZLTZHB--B51-0"/>
                <a:cs typeface="FZLTZHB--B51-0"/>
              </a:rPr>
              <a:t>r</a:t>
            </a:r>
            <a:r>
              <a:rPr sz="2000" b="1" spc="340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17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endParaRPr sz="2000">
              <a:latin typeface="FZLTZHB--B51-0"/>
              <a:cs typeface="FZLTZHB--B51-0"/>
            </a:endParaRPr>
          </a:p>
          <a:p>
            <a:pPr marL="12700" algn="just">
              <a:lnSpc>
                <a:spcPct val="100000"/>
              </a:lnSpc>
              <a:spcBef>
                <a:spcPts val="1200"/>
              </a:spcBef>
            </a:pP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tur</a:t>
            </a:r>
            <a:r>
              <a:rPr sz="2000" b="1" spc="135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-35" dirty="0">
                <a:solidFill>
                  <a:srgbClr val="D98430"/>
                </a:solidFill>
                <a:latin typeface="FZLTZHB--B51-0"/>
                <a:cs typeface="FZLTZHB--B51-0"/>
              </a:rPr>
              <a:t>go</a:t>
            </a:r>
            <a:r>
              <a:rPr sz="2000" b="1" spc="-3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29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2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5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20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140" dirty="0">
                <a:solidFill>
                  <a:srgbClr val="00AA03"/>
                </a:solidFill>
                <a:latin typeface="FZLTZHB--B51-0"/>
                <a:cs typeface="FZLTZHB--B51-0"/>
              </a:rPr>
              <a:t>10</a:t>
            </a:r>
            <a:r>
              <a:rPr sz="2000" b="1" spc="-17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 marR="5080" algn="just">
              <a:lnSpc>
                <a:spcPct val="15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4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-40" dirty="0">
                <a:solidFill>
                  <a:srgbClr val="D98430"/>
                </a:solidFill>
                <a:latin typeface="FZLTZHB--B51-0"/>
                <a:cs typeface="FZLTZHB--B51-0"/>
              </a:rPr>
              <a:t>go</a:t>
            </a:r>
            <a:r>
              <a:rPr sz="2000" b="1" spc="-3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29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14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70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140" dirty="0">
                <a:solidFill>
                  <a:srgbClr val="00AA03"/>
                </a:solidFill>
                <a:latin typeface="FZLTZHB--B51-0"/>
                <a:cs typeface="FZLTZHB--B51-0"/>
              </a:rPr>
              <a:t>10</a:t>
            </a:r>
            <a:r>
              <a:rPr sz="2000" b="1" spc="-16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tur</a:t>
            </a:r>
            <a:r>
              <a:rPr sz="2000" b="1" spc="135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-35" dirty="0">
                <a:solidFill>
                  <a:srgbClr val="D98430"/>
                </a:solidFill>
                <a:latin typeface="FZLTZHB--B51-0"/>
                <a:cs typeface="FZLTZHB--B51-0"/>
              </a:rPr>
              <a:t>go</a:t>
            </a:r>
            <a:r>
              <a:rPr sz="2000" b="1" spc="-3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29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60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2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5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140" dirty="0">
                <a:solidFill>
                  <a:srgbClr val="00AA03"/>
                </a:solidFill>
                <a:latin typeface="FZLTZHB--B51-0"/>
                <a:cs typeface="FZLTZHB--B51-0"/>
              </a:rPr>
              <a:t>10</a:t>
            </a:r>
            <a:r>
              <a:rPr sz="2000" b="1" spc="-17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4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-40" dirty="0">
                <a:solidFill>
                  <a:srgbClr val="D98430"/>
                </a:solidFill>
                <a:latin typeface="FZLTZHB--B51-0"/>
                <a:cs typeface="FZLTZHB--B51-0"/>
              </a:rPr>
              <a:t>go</a:t>
            </a:r>
            <a:r>
              <a:rPr sz="2000" b="1" spc="-3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29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60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14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140" dirty="0">
                <a:solidFill>
                  <a:srgbClr val="00AA03"/>
                </a:solidFill>
                <a:latin typeface="FZLTZHB--B51-0"/>
                <a:cs typeface="FZLTZHB--B51-0"/>
              </a:rPr>
              <a:t>10</a:t>
            </a:r>
            <a:r>
              <a:rPr sz="2000" b="1" spc="-16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4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-40" dirty="0">
                <a:solidFill>
                  <a:srgbClr val="D98430"/>
                </a:solidFill>
                <a:latin typeface="FZLTZHB--B51-0"/>
                <a:cs typeface="FZLTZHB--B51-0"/>
              </a:rPr>
              <a:t>go</a:t>
            </a:r>
            <a:r>
              <a:rPr sz="2000" b="1" spc="-3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29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54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空间坐标体系</a:t>
            </a:r>
          </a:p>
        </p:txBody>
      </p:sp>
      <p:sp>
        <p:nvSpPr>
          <p:cNvPr id="7" name="object 7"/>
          <p:cNvSpPr/>
          <p:nvPr/>
        </p:nvSpPr>
        <p:spPr>
          <a:xfrm>
            <a:off x="4067555" y="1830323"/>
            <a:ext cx="4753356" cy="2592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77178" y="2792729"/>
            <a:ext cx="553085" cy="464184"/>
          </a:xfrm>
          <a:custGeom>
            <a:avLst/>
            <a:gdLst/>
            <a:ahLst/>
            <a:cxnLst/>
            <a:rect l="l" t="t" r="r" b="b"/>
            <a:pathLst>
              <a:path w="553084" h="464185">
                <a:moveTo>
                  <a:pt x="0" y="464057"/>
                </a:moveTo>
                <a:lnTo>
                  <a:pt x="553085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62853" y="3371968"/>
            <a:ext cx="6203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9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800" b="1" spc="10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800" b="1" spc="1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18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11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800" b="1" spc="10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55611" y="2609521"/>
            <a:ext cx="9258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20483" y="2739637"/>
            <a:ext cx="66040" cy="60325"/>
          </a:xfrm>
          <a:custGeom>
            <a:avLst/>
            <a:gdLst/>
            <a:ahLst/>
            <a:cxnLst/>
            <a:rect l="l" t="t" r="r" b="b"/>
            <a:pathLst>
              <a:path w="66040" h="60325">
                <a:moveTo>
                  <a:pt x="24487" y="0"/>
                </a:moveTo>
                <a:lnTo>
                  <a:pt x="11892" y="6163"/>
                </a:lnTo>
                <a:lnTo>
                  <a:pt x="3225" y="16711"/>
                </a:lnTo>
                <a:lnTo>
                  <a:pt x="0" y="30232"/>
                </a:lnTo>
                <a:lnTo>
                  <a:pt x="79" y="32415"/>
                </a:lnTo>
                <a:lnTo>
                  <a:pt x="3460" y="43783"/>
                </a:lnTo>
                <a:lnTo>
                  <a:pt x="11688" y="52861"/>
                </a:lnTo>
                <a:lnTo>
                  <a:pt x="24575" y="58667"/>
                </a:lnTo>
                <a:lnTo>
                  <a:pt x="41938" y="60221"/>
                </a:lnTo>
                <a:lnTo>
                  <a:pt x="54097" y="53803"/>
                </a:lnTo>
                <a:lnTo>
                  <a:pt x="62425" y="42962"/>
                </a:lnTo>
                <a:lnTo>
                  <a:pt x="65500" y="28850"/>
                </a:lnTo>
                <a:lnTo>
                  <a:pt x="62369" y="17189"/>
                </a:lnTo>
                <a:lnTo>
                  <a:pt x="54309" y="7821"/>
                </a:lnTo>
                <a:lnTo>
                  <a:pt x="41591" y="1754"/>
                </a:lnTo>
                <a:lnTo>
                  <a:pt x="24487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0483" y="3775957"/>
            <a:ext cx="66040" cy="60325"/>
          </a:xfrm>
          <a:custGeom>
            <a:avLst/>
            <a:gdLst/>
            <a:ahLst/>
            <a:cxnLst/>
            <a:rect l="l" t="t" r="r" b="b"/>
            <a:pathLst>
              <a:path w="66040" h="60325">
                <a:moveTo>
                  <a:pt x="24487" y="0"/>
                </a:moveTo>
                <a:lnTo>
                  <a:pt x="11892" y="6163"/>
                </a:lnTo>
                <a:lnTo>
                  <a:pt x="3225" y="16711"/>
                </a:lnTo>
                <a:lnTo>
                  <a:pt x="0" y="30232"/>
                </a:lnTo>
                <a:lnTo>
                  <a:pt x="79" y="32415"/>
                </a:lnTo>
                <a:lnTo>
                  <a:pt x="3460" y="43783"/>
                </a:lnTo>
                <a:lnTo>
                  <a:pt x="11688" y="52861"/>
                </a:lnTo>
                <a:lnTo>
                  <a:pt x="24575" y="58667"/>
                </a:lnTo>
                <a:lnTo>
                  <a:pt x="41938" y="60221"/>
                </a:lnTo>
                <a:lnTo>
                  <a:pt x="54097" y="53803"/>
                </a:lnTo>
                <a:lnTo>
                  <a:pt x="62425" y="42962"/>
                </a:lnTo>
                <a:lnTo>
                  <a:pt x="65500" y="28850"/>
                </a:lnTo>
                <a:lnTo>
                  <a:pt x="62369" y="17189"/>
                </a:lnTo>
                <a:lnTo>
                  <a:pt x="54309" y="7821"/>
                </a:lnTo>
                <a:lnTo>
                  <a:pt x="41591" y="1754"/>
                </a:lnTo>
                <a:lnTo>
                  <a:pt x="24487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87567" y="3769992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10" h="60325">
                <a:moveTo>
                  <a:pt x="24506" y="0"/>
                </a:moveTo>
                <a:lnTo>
                  <a:pt x="11864" y="6241"/>
                </a:lnTo>
                <a:lnTo>
                  <a:pt x="3209" y="16729"/>
                </a:lnTo>
                <a:lnTo>
                  <a:pt x="0" y="30101"/>
                </a:lnTo>
                <a:lnTo>
                  <a:pt x="270" y="34057"/>
                </a:lnTo>
                <a:lnTo>
                  <a:pt x="4247" y="44770"/>
                </a:lnTo>
                <a:lnTo>
                  <a:pt x="12931" y="53220"/>
                </a:lnTo>
                <a:lnTo>
                  <a:pt x="26263" y="58503"/>
                </a:lnTo>
                <a:lnTo>
                  <a:pt x="44188" y="59714"/>
                </a:lnTo>
                <a:lnTo>
                  <a:pt x="56018" y="53015"/>
                </a:lnTo>
                <a:lnTo>
                  <a:pt x="64039" y="41984"/>
                </a:lnTo>
                <a:lnTo>
                  <a:pt x="66944" y="27539"/>
                </a:lnTo>
                <a:lnTo>
                  <a:pt x="63398" y="16305"/>
                </a:lnTo>
                <a:lnTo>
                  <a:pt x="55014" y="7337"/>
                </a:lnTo>
                <a:lnTo>
                  <a:pt x="41985" y="1586"/>
                </a:lnTo>
                <a:lnTo>
                  <a:pt x="24506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072630" y="3896666"/>
            <a:ext cx="1003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5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25771" y="3894532"/>
            <a:ext cx="10807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15688" y="2605593"/>
            <a:ext cx="1003935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7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50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7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87567" y="2748912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10" h="60325">
                <a:moveTo>
                  <a:pt x="24506" y="0"/>
                </a:moveTo>
                <a:lnTo>
                  <a:pt x="11864" y="6241"/>
                </a:lnTo>
                <a:lnTo>
                  <a:pt x="3209" y="16729"/>
                </a:lnTo>
                <a:lnTo>
                  <a:pt x="0" y="30101"/>
                </a:lnTo>
                <a:lnTo>
                  <a:pt x="270" y="34057"/>
                </a:lnTo>
                <a:lnTo>
                  <a:pt x="4247" y="44770"/>
                </a:lnTo>
                <a:lnTo>
                  <a:pt x="12931" y="53220"/>
                </a:lnTo>
                <a:lnTo>
                  <a:pt x="26263" y="58503"/>
                </a:lnTo>
                <a:lnTo>
                  <a:pt x="44188" y="59714"/>
                </a:lnTo>
                <a:lnTo>
                  <a:pt x="56018" y="53015"/>
                </a:lnTo>
                <a:lnTo>
                  <a:pt x="64039" y="41984"/>
                </a:lnTo>
                <a:lnTo>
                  <a:pt x="66944" y="27539"/>
                </a:lnTo>
                <a:lnTo>
                  <a:pt x="63398" y="16305"/>
                </a:lnTo>
                <a:lnTo>
                  <a:pt x="55014" y="7337"/>
                </a:lnTo>
                <a:lnTo>
                  <a:pt x="41985" y="1586"/>
                </a:lnTo>
                <a:lnTo>
                  <a:pt x="24506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54773" y="2801873"/>
            <a:ext cx="0" cy="974090"/>
          </a:xfrm>
          <a:custGeom>
            <a:avLst/>
            <a:gdLst/>
            <a:ahLst/>
            <a:cxnLst/>
            <a:rect l="l" t="t" r="r" b="b"/>
            <a:pathLst>
              <a:path h="974089">
                <a:moveTo>
                  <a:pt x="0" y="973582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55385" y="3800094"/>
            <a:ext cx="1165860" cy="6350"/>
          </a:xfrm>
          <a:custGeom>
            <a:avLst/>
            <a:gdLst/>
            <a:ahLst/>
            <a:cxnLst/>
            <a:rect l="l" t="t" r="r" b="b"/>
            <a:pathLst>
              <a:path w="1165859" h="6350">
                <a:moveTo>
                  <a:pt x="1165733" y="6095"/>
                </a:moveTo>
                <a:lnTo>
                  <a:pt x="0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21858" y="2811017"/>
            <a:ext cx="0" cy="959485"/>
          </a:xfrm>
          <a:custGeom>
            <a:avLst/>
            <a:gdLst/>
            <a:ahLst/>
            <a:cxnLst/>
            <a:rect l="l" t="t" r="r" b="b"/>
            <a:pathLst>
              <a:path h="959485">
                <a:moveTo>
                  <a:pt x="0" y="958976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37097" y="2786760"/>
            <a:ext cx="640080" cy="467995"/>
          </a:xfrm>
          <a:custGeom>
            <a:avLst/>
            <a:gdLst/>
            <a:ahLst/>
            <a:cxnLst/>
            <a:rect l="l" t="t" r="r" b="b"/>
            <a:pathLst>
              <a:path w="640079" h="467995">
                <a:moveTo>
                  <a:pt x="569280" y="432485"/>
                </a:moveTo>
                <a:lnTo>
                  <a:pt x="554101" y="453516"/>
                </a:lnTo>
                <a:lnTo>
                  <a:pt x="639826" y="467613"/>
                </a:lnTo>
                <a:lnTo>
                  <a:pt x="625433" y="440055"/>
                </a:lnTo>
                <a:lnTo>
                  <a:pt x="579754" y="440055"/>
                </a:lnTo>
                <a:lnTo>
                  <a:pt x="569280" y="432485"/>
                </a:lnTo>
                <a:close/>
              </a:path>
              <a:path w="640079" h="467995">
                <a:moveTo>
                  <a:pt x="584403" y="411533"/>
                </a:moveTo>
                <a:lnTo>
                  <a:pt x="569280" y="432485"/>
                </a:lnTo>
                <a:lnTo>
                  <a:pt x="579754" y="440055"/>
                </a:lnTo>
                <a:lnTo>
                  <a:pt x="594867" y="419100"/>
                </a:lnTo>
                <a:lnTo>
                  <a:pt x="584403" y="411533"/>
                </a:lnTo>
                <a:close/>
              </a:path>
              <a:path w="640079" h="467995">
                <a:moveTo>
                  <a:pt x="599566" y="390525"/>
                </a:moveTo>
                <a:lnTo>
                  <a:pt x="584403" y="411533"/>
                </a:lnTo>
                <a:lnTo>
                  <a:pt x="594867" y="419100"/>
                </a:lnTo>
                <a:lnTo>
                  <a:pt x="579754" y="440055"/>
                </a:lnTo>
                <a:lnTo>
                  <a:pt x="625433" y="440055"/>
                </a:lnTo>
                <a:lnTo>
                  <a:pt x="599566" y="390525"/>
                </a:lnTo>
                <a:close/>
              </a:path>
              <a:path w="640079" h="467995">
                <a:moveTo>
                  <a:pt x="15239" y="0"/>
                </a:moveTo>
                <a:lnTo>
                  <a:pt x="0" y="21081"/>
                </a:lnTo>
                <a:lnTo>
                  <a:pt x="569280" y="432485"/>
                </a:lnTo>
                <a:lnTo>
                  <a:pt x="584403" y="411533"/>
                </a:lnTo>
                <a:lnTo>
                  <a:pt x="15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空间坐标体系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1886711" y="1578863"/>
            <a:ext cx="5132832" cy="2990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0394" y="3182111"/>
            <a:ext cx="4104640" cy="78105"/>
          </a:xfrm>
          <a:custGeom>
            <a:avLst/>
            <a:gdLst/>
            <a:ahLst/>
            <a:cxnLst/>
            <a:rect l="l" t="t" r="r" b="b"/>
            <a:pathLst>
              <a:path w="4104640" h="78104">
                <a:moveTo>
                  <a:pt x="4026789" y="0"/>
                </a:moveTo>
                <a:lnTo>
                  <a:pt x="4026789" y="77724"/>
                </a:lnTo>
                <a:lnTo>
                  <a:pt x="4078605" y="51815"/>
                </a:lnTo>
                <a:lnTo>
                  <a:pt x="4039743" y="51815"/>
                </a:lnTo>
                <a:lnTo>
                  <a:pt x="4039743" y="25907"/>
                </a:lnTo>
                <a:lnTo>
                  <a:pt x="4078604" y="25907"/>
                </a:lnTo>
                <a:lnTo>
                  <a:pt x="4026789" y="0"/>
                </a:lnTo>
                <a:close/>
              </a:path>
              <a:path w="4104640" h="78104">
                <a:moveTo>
                  <a:pt x="402678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26789" y="51815"/>
                </a:lnTo>
                <a:lnTo>
                  <a:pt x="4026789" y="25907"/>
                </a:lnTo>
                <a:close/>
              </a:path>
              <a:path w="4104640" h="78104">
                <a:moveTo>
                  <a:pt x="4078604" y="25907"/>
                </a:moveTo>
                <a:lnTo>
                  <a:pt x="4039743" y="25907"/>
                </a:lnTo>
                <a:lnTo>
                  <a:pt x="4039743" y="51815"/>
                </a:lnTo>
                <a:lnTo>
                  <a:pt x="4078605" y="51815"/>
                </a:lnTo>
                <a:lnTo>
                  <a:pt x="4104513" y="38862"/>
                </a:lnTo>
                <a:lnTo>
                  <a:pt x="407860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7847" y="3003804"/>
            <a:ext cx="438912" cy="376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70070" y="2356866"/>
            <a:ext cx="0" cy="562610"/>
          </a:xfrm>
          <a:custGeom>
            <a:avLst/>
            <a:gdLst/>
            <a:ahLst/>
            <a:cxnLst/>
            <a:rect l="l" t="t" r="r" b="b"/>
            <a:pathLst>
              <a:path h="562610">
                <a:moveTo>
                  <a:pt x="0" y="562101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70070" y="3542538"/>
            <a:ext cx="0" cy="562610"/>
          </a:xfrm>
          <a:custGeom>
            <a:avLst/>
            <a:gdLst/>
            <a:ahLst/>
            <a:cxnLst/>
            <a:rect l="l" t="t" r="r" b="b"/>
            <a:pathLst>
              <a:path h="562610">
                <a:moveTo>
                  <a:pt x="0" y="562127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48480" y="2040949"/>
            <a:ext cx="104521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5" dirty="0">
                <a:latin typeface="Heiti SC"/>
                <a:cs typeface="Heiti SC"/>
              </a:rPr>
              <a:t>左侧方向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42130" y="4187925"/>
            <a:ext cx="10439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右侧方向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20690" y="2863010"/>
            <a:ext cx="10439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前进方向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80233" y="2854120"/>
            <a:ext cx="10439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后退方向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0595" y="2993439"/>
            <a:ext cx="104521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87DC5"/>
                </a:solidFill>
                <a:latin typeface="Heiti SC"/>
                <a:cs typeface="Heiti SC"/>
              </a:rPr>
              <a:t>海龟坐标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空间坐标体系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1886711" y="1578863"/>
            <a:ext cx="5132832" cy="2990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0394" y="3182111"/>
            <a:ext cx="4104640" cy="78105"/>
          </a:xfrm>
          <a:custGeom>
            <a:avLst/>
            <a:gdLst/>
            <a:ahLst/>
            <a:cxnLst/>
            <a:rect l="l" t="t" r="r" b="b"/>
            <a:pathLst>
              <a:path w="4104640" h="78104">
                <a:moveTo>
                  <a:pt x="4026789" y="0"/>
                </a:moveTo>
                <a:lnTo>
                  <a:pt x="4026789" y="77724"/>
                </a:lnTo>
                <a:lnTo>
                  <a:pt x="4078605" y="51815"/>
                </a:lnTo>
                <a:lnTo>
                  <a:pt x="4039743" y="51815"/>
                </a:lnTo>
                <a:lnTo>
                  <a:pt x="4039743" y="25907"/>
                </a:lnTo>
                <a:lnTo>
                  <a:pt x="4078604" y="25907"/>
                </a:lnTo>
                <a:lnTo>
                  <a:pt x="4026789" y="0"/>
                </a:lnTo>
                <a:close/>
              </a:path>
              <a:path w="4104640" h="78104">
                <a:moveTo>
                  <a:pt x="402678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26789" y="51815"/>
                </a:lnTo>
                <a:lnTo>
                  <a:pt x="4026789" y="25907"/>
                </a:lnTo>
                <a:close/>
              </a:path>
              <a:path w="4104640" h="78104">
                <a:moveTo>
                  <a:pt x="4078604" y="25907"/>
                </a:moveTo>
                <a:lnTo>
                  <a:pt x="4039743" y="25907"/>
                </a:lnTo>
                <a:lnTo>
                  <a:pt x="4039743" y="51815"/>
                </a:lnTo>
                <a:lnTo>
                  <a:pt x="4078605" y="51815"/>
                </a:lnTo>
                <a:lnTo>
                  <a:pt x="4104513" y="38862"/>
                </a:lnTo>
                <a:lnTo>
                  <a:pt x="407860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7847" y="3003804"/>
            <a:ext cx="438912" cy="376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70119" y="2852787"/>
            <a:ext cx="170243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tur</a:t>
            </a:r>
            <a:r>
              <a:rPr sz="2000" b="1" spc="135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r>
              <a:rPr sz="2000" b="1" spc="19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85" dirty="0">
                <a:solidFill>
                  <a:srgbClr val="D98430"/>
                </a:solidFill>
                <a:latin typeface="FZLTZHB--B51-0"/>
                <a:cs typeface="FZLTZHB--B51-0"/>
              </a:rPr>
              <a:t>fd</a:t>
            </a:r>
            <a:r>
              <a:rPr sz="2000" b="1" spc="295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66086" y="2860253"/>
            <a:ext cx="170180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4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-204" dirty="0">
                <a:solidFill>
                  <a:srgbClr val="D98430"/>
                </a:solidFill>
                <a:latin typeface="FZLTZHB--B51-0"/>
                <a:cs typeface="FZLTZHB--B51-0"/>
              </a:rPr>
              <a:t>bk</a:t>
            </a:r>
            <a:r>
              <a:rPr sz="2000" b="1" spc="30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179" y="2049893"/>
            <a:ext cx="310007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tur</a:t>
            </a:r>
            <a:r>
              <a:rPr sz="2000" b="1" spc="135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r>
              <a:rPr sz="2000" b="1" spc="19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220" dirty="0">
                <a:solidFill>
                  <a:srgbClr val="D98430"/>
                </a:solidFill>
                <a:latin typeface="FZLTZHB--B51-0"/>
                <a:cs typeface="FZLTZHB--B51-0"/>
              </a:rPr>
              <a:t>ci</a:t>
            </a:r>
            <a:r>
              <a:rPr sz="2000" b="1" spc="200" dirty="0">
                <a:solidFill>
                  <a:srgbClr val="D98430"/>
                </a:solidFill>
                <a:latin typeface="FZLTZHB--B51-0"/>
                <a:cs typeface="FZLTZHB--B51-0"/>
              </a:rPr>
              <a:t>r</a:t>
            </a:r>
            <a:r>
              <a:rPr sz="2000" b="1" spc="-180" dirty="0">
                <a:solidFill>
                  <a:srgbClr val="D98430"/>
                </a:solidFill>
                <a:latin typeface="FZLTZHB--B51-0"/>
                <a:cs typeface="FZLTZHB--B51-0"/>
              </a:rPr>
              <a:t>c</a:t>
            </a:r>
            <a:r>
              <a:rPr sz="2000" b="1" spc="175" dirty="0">
                <a:solidFill>
                  <a:srgbClr val="D98430"/>
                </a:solidFill>
                <a:latin typeface="FZLTZHB--B51-0"/>
                <a:cs typeface="FZLTZHB--B51-0"/>
              </a:rPr>
              <a:t>le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225" dirty="0">
                <a:solidFill>
                  <a:srgbClr val="00AA03"/>
                </a:solidFill>
                <a:latin typeface="FZLTZHB--B51-0"/>
                <a:cs typeface="FZLTZHB--B51-0"/>
              </a:rPr>
              <a:t>r</a:t>
            </a:r>
            <a:r>
              <a:rPr sz="2000" b="1" spc="-5" dirty="0">
                <a:solidFill>
                  <a:srgbClr val="00AA03"/>
                </a:solidFill>
                <a:latin typeface="FZLTZHB--B51-0"/>
                <a:cs typeface="FZLTZHB--B51-0"/>
              </a:rPr>
              <a:t>,a</a:t>
            </a:r>
            <a:r>
              <a:rPr sz="2000" b="1" spc="-15" dirty="0">
                <a:solidFill>
                  <a:srgbClr val="00AA03"/>
                </a:solidFill>
                <a:latin typeface="FZLTZHB--B51-0"/>
                <a:cs typeface="FZLTZHB--B51-0"/>
              </a:rPr>
              <a:t>n</a:t>
            </a:r>
            <a:r>
              <a:rPr sz="2000" b="1" spc="35" dirty="0">
                <a:solidFill>
                  <a:srgbClr val="00AA03"/>
                </a:solidFill>
                <a:latin typeface="FZLTZHB--B51-0"/>
                <a:cs typeface="FZLTZHB--B51-0"/>
              </a:rPr>
              <a:t>gl</a:t>
            </a:r>
            <a:r>
              <a:rPr sz="2000" b="1" spc="40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68367" y="2552700"/>
            <a:ext cx="643127" cy="579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75661" y="2303830"/>
            <a:ext cx="43935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角度坐标体系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角度坐标体系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1876044" y="1563624"/>
            <a:ext cx="5132832" cy="2991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0394" y="3182111"/>
            <a:ext cx="4104640" cy="78105"/>
          </a:xfrm>
          <a:custGeom>
            <a:avLst/>
            <a:gdLst/>
            <a:ahLst/>
            <a:cxnLst/>
            <a:rect l="l" t="t" r="r" b="b"/>
            <a:pathLst>
              <a:path w="4104640" h="78104">
                <a:moveTo>
                  <a:pt x="4026789" y="0"/>
                </a:moveTo>
                <a:lnTo>
                  <a:pt x="4026789" y="77724"/>
                </a:lnTo>
                <a:lnTo>
                  <a:pt x="4078605" y="51815"/>
                </a:lnTo>
                <a:lnTo>
                  <a:pt x="4039743" y="51815"/>
                </a:lnTo>
                <a:lnTo>
                  <a:pt x="4039743" y="25907"/>
                </a:lnTo>
                <a:lnTo>
                  <a:pt x="4078604" y="25907"/>
                </a:lnTo>
                <a:lnTo>
                  <a:pt x="4026789" y="0"/>
                </a:lnTo>
                <a:close/>
              </a:path>
              <a:path w="4104640" h="78104">
                <a:moveTo>
                  <a:pt x="402678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26789" y="51815"/>
                </a:lnTo>
                <a:lnTo>
                  <a:pt x="4026789" y="25907"/>
                </a:lnTo>
                <a:close/>
              </a:path>
              <a:path w="4104640" h="78104">
                <a:moveTo>
                  <a:pt x="4078604" y="25907"/>
                </a:moveTo>
                <a:lnTo>
                  <a:pt x="4039743" y="25907"/>
                </a:lnTo>
                <a:lnTo>
                  <a:pt x="4039743" y="51815"/>
                </a:lnTo>
                <a:lnTo>
                  <a:pt x="4078605" y="51815"/>
                </a:lnTo>
                <a:lnTo>
                  <a:pt x="4104513" y="38862"/>
                </a:lnTo>
                <a:lnTo>
                  <a:pt x="407860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7847" y="3003804"/>
            <a:ext cx="438912" cy="376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11522" y="2347722"/>
            <a:ext cx="78105" cy="675640"/>
          </a:xfrm>
          <a:custGeom>
            <a:avLst/>
            <a:gdLst/>
            <a:ahLst/>
            <a:cxnLst/>
            <a:rect l="l" t="t" r="r" b="b"/>
            <a:pathLst>
              <a:path w="78104" h="675639">
                <a:moveTo>
                  <a:pt x="51815" y="64769"/>
                </a:moveTo>
                <a:lnTo>
                  <a:pt x="25907" y="64769"/>
                </a:lnTo>
                <a:lnTo>
                  <a:pt x="26415" y="675258"/>
                </a:lnTo>
                <a:lnTo>
                  <a:pt x="52324" y="675258"/>
                </a:lnTo>
                <a:lnTo>
                  <a:pt x="51815" y="64769"/>
                </a:lnTo>
                <a:close/>
              </a:path>
              <a:path w="78104" h="675639">
                <a:moveTo>
                  <a:pt x="38735" y="0"/>
                </a:moveTo>
                <a:lnTo>
                  <a:pt x="0" y="77723"/>
                </a:lnTo>
                <a:lnTo>
                  <a:pt x="25918" y="77723"/>
                </a:lnTo>
                <a:lnTo>
                  <a:pt x="25907" y="64769"/>
                </a:lnTo>
                <a:lnTo>
                  <a:pt x="71225" y="64769"/>
                </a:lnTo>
                <a:lnTo>
                  <a:pt x="38735" y="0"/>
                </a:lnTo>
                <a:close/>
              </a:path>
              <a:path w="78104" h="675639">
                <a:moveTo>
                  <a:pt x="71225" y="64769"/>
                </a:moveTo>
                <a:lnTo>
                  <a:pt x="51815" y="64769"/>
                </a:lnTo>
                <a:lnTo>
                  <a:pt x="51826" y="77723"/>
                </a:lnTo>
                <a:lnTo>
                  <a:pt x="77724" y="77723"/>
                </a:lnTo>
                <a:lnTo>
                  <a:pt x="71225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45478" y="3378794"/>
            <a:ext cx="16573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50" dirty="0">
                <a:latin typeface="FZLTZHB--B51-0"/>
                <a:cs typeface="FZLTZHB--B51-0"/>
              </a:rPr>
              <a:t>x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30192" y="2000810"/>
            <a:ext cx="1071245" cy="588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9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27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  <a:p>
            <a:pPr marR="205104" algn="r">
              <a:lnSpc>
                <a:spcPct val="100000"/>
              </a:lnSpc>
              <a:spcBef>
                <a:spcPts val="505"/>
              </a:spcBef>
            </a:pPr>
            <a:r>
              <a:rPr sz="2000" b="1" spc="-110" dirty="0">
                <a:latin typeface="FZLTZHB--B51-0"/>
                <a:cs typeface="FZLTZHB--B51-0"/>
              </a:rPr>
              <a:t>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52871" y="2933507"/>
            <a:ext cx="883919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5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3</a:t>
            </a:r>
            <a:r>
              <a:rPr sz="1400" b="1" spc="75" dirty="0">
                <a:solidFill>
                  <a:srgbClr val="006FC0"/>
                </a:solidFill>
                <a:latin typeface="Arial"/>
                <a:cs typeface="Arial"/>
              </a:rPr>
              <a:t>6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5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0595" y="2993439"/>
            <a:ext cx="104521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87DC5"/>
                </a:solidFill>
                <a:latin typeface="Heiti SC"/>
                <a:cs typeface="Heiti SC"/>
              </a:rPr>
              <a:t>绝对角度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30192" y="4238651"/>
            <a:ext cx="107124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27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9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70070" y="3542538"/>
            <a:ext cx="0" cy="562610"/>
          </a:xfrm>
          <a:custGeom>
            <a:avLst/>
            <a:gdLst/>
            <a:ahLst/>
            <a:cxnLst/>
            <a:rect l="l" t="t" r="r" b="b"/>
            <a:pathLst>
              <a:path h="562610">
                <a:moveTo>
                  <a:pt x="0" y="562127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989835" y="2913051"/>
            <a:ext cx="11811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18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18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角度坐标体系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396240" y="2151888"/>
            <a:ext cx="4424172" cy="2630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0486" y="3570732"/>
            <a:ext cx="3537585" cy="78105"/>
          </a:xfrm>
          <a:custGeom>
            <a:avLst/>
            <a:gdLst/>
            <a:ahLst/>
            <a:cxnLst/>
            <a:rect l="l" t="t" r="r" b="b"/>
            <a:pathLst>
              <a:path w="3537585" h="78104">
                <a:moveTo>
                  <a:pt x="3459606" y="0"/>
                </a:moveTo>
                <a:lnTo>
                  <a:pt x="3459606" y="77724"/>
                </a:lnTo>
                <a:lnTo>
                  <a:pt x="3511423" y="51816"/>
                </a:lnTo>
                <a:lnTo>
                  <a:pt x="3472561" y="51816"/>
                </a:lnTo>
                <a:lnTo>
                  <a:pt x="3472561" y="25908"/>
                </a:lnTo>
                <a:lnTo>
                  <a:pt x="3511422" y="25908"/>
                </a:lnTo>
                <a:lnTo>
                  <a:pt x="3459606" y="0"/>
                </a:lnTo>
                <a:close/>
              </a:path>
              <a:path w="3537585" h="78104">
                <a:moveTo>
                  <a:pt x="345960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3459606" y="51816"/>
                </a:lnTo>
                <a:lnTo>
                  <a:pt x="3459606" y="25908"/>
                </a:lnTo>
                <a:close/>
              </a:path>
              <a:path w="3537585" h="78104">
                <a:moveTo>
                  <a:pt x="3511422" y="25908"/>
                </a:moveTo>
                <a:lnTo>
                  <a:pt x="3472561" y="25908"/>
                </a:lnTo>
                <a:lnTo>
                  <a:pt x="3472561" y="51816"/>
                </a:lnTo>
                <a:lnTo>
                  <a:pt x="3511423" y="51816"/>
                </a:lnTo>
                <a:lnTo>
                  <a:pt x="3537330" y="38862"/>
                </a:lnTo>
                <a:lnTo>
                  <a:pt x="351142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28672" y="3418332"/>
            <a:ext cx="377951" cy="3307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90342" y="2841498"/>
            <a:ext cx="78105" cy="594360"/>
          </a:xfrm>
          <a:custGeom>
            <a:avLst/>
            <a:gdLst/>
            <a:ahLst/>
            <a:cxnLst/>
            <a:rect l="l" t="t" r="r" b="b"/>
            <a:pathLst>
              <a:path w="78105" h="594360">
                <a:moveTo>
                  <a:pt x="51815" y="64769"/>
                </a:moveTo>
                <a:lnTo>
                  <a:pt x="25907" y="64769"/>
                </a:lnTo>
                <a:lnTo>
                  <a:pt x="26415" y="593978"/>
                </a:lnTo>
                <a:lnTo>
                  <a:pt x="52324" y="593978"/>
                </a:lnTo>
                <a:lnTo>
                  <a:pt x="51815" y="64769"/>
                </a:lnTo>
                <a:close/>
              </a:path>
              <a:path w="78105" h="594360">
                <a:moveTo>
                  <a:pt x="38734" y="0"/>
                </a:moveTo>
                <a:lnTo>
                  <a:pt x="0" y="77724"/>
                </a:lnTo>
                <a:lnTo>
                  <a:pt x="25920" y="77724"/>
                </a:lnTo>
                <a:lnTo>
                  <a:pt x="25907" y="64769"/>
                </a:lnTo>
                <a:lnTo>
                  <a:pt x="71225" y="64769"/>
                </a:lnTo>
                <a:lnTo>
                  <a:pt x="38734" y="0"/>
                </a:lnTo>
                <a:close/>
              </a:path>
              <a:path w="78105" h="594360">
                <a:moveTo>
                  <a:pt x="71225" y="64769"/>
                </a:moveTo>
                <a:lnTo>
                  <a:pt x="51815" y="64769"/>
                </a:lnTo>
                <a:lnTo>
                  <a:pt x="51828" y="77724"/>
                </a:lnTo>
                <a:lnTo>
                  <a:pt x="77724" y="77724"/>
                </a:lnTo>
                <a:lnTo>
                  <a:pt x="71225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50867" y="3758244"/>
            <a:ext cx="4791710" cy="686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50" dirty="0">
                <a:latin typeface="FZLTZHB--B51-0"/>
                <a:cs typeface="FZLTZHB--B51-0"/>
              </a:rPr>
              <a:t>x</a:t>
            </a:r>
            <a:endParaRPr sz="2000">
              <a:latin typeface="FZLTZHB--B51-0"/>
              <a:cs typeface="FZLTZHB--B51-0"/>
            </a:endParaRPr>
          </a:p>
          <a:p>
            <a:pPr marL="924560">
              <a:lnSpc>
                <a:spcPct val="100000"/>
              </a:lnSpc>
              <a:spcBef>
                <a:spcPts val="434"/>
              </a:spcBef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45" dirty="0">
                <a:latin typeface="Arial"/>
                <a:cs typeface="Arial"/>
              </a:rPr>
              <a:t>seth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spc="-5" dirty="0">
                <a:latin typeface="Heiti SC"/>
                <a:cs typeface="Heiti SC"/>
              </a:rPr>
              <a:t>只改变方向但不行进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06345" y="2543608"/>
            <a:ext cx="1071245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90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27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  <a:p>
            <a:pPr marL="683260">
              <a:lnSpc>
                <a:spcPct val="100000"/>
              </a:lnSpc>
              <a:spcBef>
                <a:spcPts val="235"/>
              </a:spcBef>
            </a:pPr>
            <a:r>
              <a:rPr sz="2000" b="1" spc="-110" dirty="0">
                <a:latin typeface="FZLTZHB--B51-0"/>
                <a:cs typeface="FZLTZHB--B51-0"/>
              </a:rPr>
              <a:t>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47846" y="3364536"/>
            <a:ext cx="883919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3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60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06345" y="4512057"/>
            <a:ext cx="107124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2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7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9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45842" y="3891534"/>
            <a:ext cx="0" cy="494665"/>
          </a:xfrm>
          <a:custGeom>
            <a:avLst/>
            <a:gdLst/>
            <a:ahLst/>
            <a:cxnLst/>
            <a:rect l="l" t="t" r="r" b="b"/>
            <a:pathLst>
              <a:path h="494664">
                <a:moveTo>
                  <a:pt x="0" y="494461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12800" y="3345622"/>
            <a:ext cx="1181735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75" dirty="0">
                <a:solidFill>
                  <a:srgbClr val="006FC0"/>
                </a:solidFill>
                <a:latin typeface="Arial"/>
                <a:cs typeface="Arial"/>
              </a:rPr>
              <a:t>8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5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18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5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44189" y="1638019"/>
            <a:ext cx="305435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tu</a:t>
            </a:r>
            <a:r>
              <a:rPr sz="2400" b="1" spc="125" dirty="0">
                <a:solidFill>
                  <a:srgbClr val="006FC0"/>
                </a:solidFill>
                <a:latin typeface="FZLTZHB--B51-0"/>
                <a:cs typeface="FZLTZHB--B51-0"/>
              </a:rPr>
              <a:t>r</a:t>
            </a:r>
            <a:r>
              <a:rPr sz="2400" b="1" spc="204" dirty="0">
                <a:solidFill>
                  <a:srgbClr val="006FC0"/>
                </a:solidFill>
                <a:latin typeface="FZLTZHB--B51-0"/>
                <a:cs typeface="FZLTZHB--B51-0"/>
              </a:rPr>
              <a:t>tl</a:t>
            </a:r>
            <a:r>
              <a:rPr sz="2400" b="1" spc="430" dirty="0">
                <a:solidFill>
                  <a:srgbClr val="006FC0"/>
                </a:solidFill>
                <a:latin typeface="FZLTZHB--B51-0"/>
                <a:cs typeface="FZLTZHB--B51-0"/>
              </a:rPr>
              <a:t>e</a:t>
            </a:r>
            <a:r>
              <a:rPr sz="2400" b="1" spc="51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400" b="1" spc="-140" dirty="0">
                <a:solidFill>
                  <a:srgbClr val="D98430"/>
                </a:solidFill>
                <a:latin typeface="FZLTZHB--B51-0"/>
                <a:cs typeface="FZLTZHB--B51-0"/>
              </a:rPr>
              <a:t>s</a:t>
            </a:r>
            <a:r>
              <a:rPr sz="2400" b="1" spc="-270" dirty="0">
                <a:solidFill>
                  <a:srgbClr val="D98430"/>
                </a:solidFill>
                <a:latin typeface="FZLTZHB--B51-0"/>
                <a:cs typeface="FZLTZHB--B51-0"/>
              </a:rPr>
              <a:t>e</a:t>
            </a:r>
            <a:r>
              <a:rPr sz="2400" b="1" spc="4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400" b="1" spc="90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400" b="1" spc="375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400" b="1" spc="-280" dirty="0">
                <a:solidFill>
                  <a:srgbClr val="00AA03"/>
                </a:solidFill>
                <a:latin typeface="FZLTZHB--B51-0"/>
                <a:cs typeface="FZLTZHB--B51-0"/>
              </a:rPr>
              <a:t>an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g</a:t>
            </a:r>
            <a:r>
              <a:rPr sz="2400" b="1" spc="114" dirty="0">
                <a:solidFill>
                  <a:srgbClr val="00AA03"/>
                </a:solidFill>
                <a:latin typeface="FZLTZHB--B51-0"/>
                <a:cs typeface="FZLTZHB--B51-0"/>
              </a:rPr>
              <a:t>l</a:t>
            </a:r>
            <a:r>
              <a:rPr sz="2400" b="1" spc="310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37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62854" y="2650733"/>
            <a:ext cx="35750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40" dirty="0">
                <a:latin typeface="Arial"/>
                <a:cs typeface="Arial"/>
              </a:rPr>
              <a:t>set</a:t>
            </a:r>
            <a:r>
              <a:rPr sz="2400" b="1" spc="50" dirty="0">
                <a:latin typeface="Arial"/>
                <a:cs typeface="Arial"/>
              </a:rPr>
              <a:t>h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改变海龟行进方向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62854" y="3382507"/>
            <a:ext cx="261048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angle</a:t>
            </a:r>
            <a:r>
              <a:rPr sz="2400" b="1" dirty="0">
                <a:latin typeface="Heiti SC"/>
                <a:cs typeface="Heiti SC"/>
              </a:rPr>
              <a:t>为绝对度数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角度坐标体系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684276" y="2506979"/>
            <a:ext cx="3619500" cy="2153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35377" y="3414242"/>
            <a:ext cx="636054" cy="6259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12439" y="3324277"/>
            <a:ext cx="42354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45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0307" y="1730080"/>
            <a:ext cx="21228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40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80" dirty="0">
                <a:solidFill>
                  <a:srgbClr val="006FC0"/>
                </a:solidFill>
                <a:latin typeface="FZLTZHB--B51-0"/>
                <a:cs typeface="FZLTZHB--B51-0"/>
              </a:rPr>
              <a:t>u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rtle</a:t>
            </a:r>
            <a:r>
              <a:rPr sz="2000" b="1" spc="204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dirty="0">
                <a:solidFill>
                  <a:srgbClr val="D98430"/>
                </a:solidFill>
                <a:latin typeface="FZLTZHB--B51-0"/>
                <a:cs typeface="FZLTZHB--B51-0"/>
              </a:rPr>
              <a:t>se</a:t>
            </a:r>
            <a:r>
              <a:rPr sz="2000" b="1" spc="-1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50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35" dirty="0">
                <a:solidFill>
                  <a:srgbClr val="00AA03"/>
                </a:solidFill>
                <a:latin typeface="FZLTZHB--B51-0"/>
                <a:cs typeface="FZLTZHB--B51-0"/>
              </a:rPr>
              <a:t>4</a:t>
            </a:r>
            <a:r>
              <a:rPr sz="2000" b="1" spc="-225" dirty="0">
                <a:solidFill>
                  <a:srgbClr val="00AA03"/>
                </a:solidFill>
                <a:latin typeface="FZLTZHB--B51-0"/>
                <a:cs typeface="FZLTZHB--B51-0"/>
              </a:rPr>
              <a:t>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55411" y="1754845"/>
            <a:ext cx="24015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dirty="0">
                <a:solidFill>
                  <a:srgbClr val="D98430"/>
                </a:solidFill>
                <a:latin typeface="FZLTZHB--B51-0"/>
                <a:cs typeface="FZLTZHB--B51-0"/>
              </a:rPr>
              <a:t>se</a:t>
            </a:r>
            <a:r>
              <a:rPr sz="2000" b="1" spc="-1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50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60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7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05" dirty="0">
                <a:solidFill>
                  <a:srgbClr val="00AA03"/>
                </a:solidFill>
                <a:latin typeface="FZLTZHB--B51-0"/>
                <a:cs typeface="FZLTZHB--B51-0"/>
              </a:rPr>
              <a:t>3</a:t>
            </a:r>
            <a:r>
              <a:rPr sz="2000" b="1" spc="-220" dirty="0">
                <a:solidFill>
                  <a:srgbClr val="00AA03"/>
                </a:solidFill>
                <a:latin typeface="FZLTZHB--B51-0"/>
                <a:cs typeface="FZLTZHB--B51-0"/>
              </a:rPr>
              <a:t>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31664" y="2506979"/>
            <a:ext cx="3621024" cy="2153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84416" y="3416172"/>
            <a:ext cx="634746" cy="6221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692521" y="4075034"/>
            <a:ext cx="611505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135</a:t>
            </a:r>
            <a:r>
              <a:rPr sz="1400" b="1" spc="5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4455">
              <a:lnSpc>
                <a:spcPct val="100000"/>
              </a:lnSpc>
            </a:pPr>
            <a:r>
              <a:rPr spc="-530" dirty="0">
                <a:latin typeface="Arial"/>
                <a:cs typeface="Arial"/>
              </a:rPr>
              <a:t>T</a:t>
            </a:r>
            <a:r>
              <a:rPr spc="265" dirty="0">
                <a:latin typeface="Arial"/>
                <a:cs typeface="Arial"/>
              </a:rPr>
              <a:t>u</a:t>
            </a:r>
            <a:r>
              <a:rPr spc="27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20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角度坐标体系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1886711" y="1578863"/>
            <a:ext cx="5132832" cy="2990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0394" y="3182111"/>
            <a:ext cx="4104640" cy="78105"/>
          </a:xfrm>
          <a:custGeom>
            <a:avLst/>
            <a:gdLst/>
            <a:ahLst/>
            <a:cxnLst/>
            <a:rect l="l" t="t" r="r" b="b"/>
            <a:pathLst>
              <a:path w="4104640" h="78104">
                <a:moveTo>
                  <a:pt x="4026789" y="0"/>
                </a:moveTo>
                <a:lnTo>
                  <a:pt x="4026789" y="77724"/>
                </a:lnTo>
                <a:lnTo>
                  <a:pt x="4078605" y="51815"/>
                </a:lnTo>
                <a:lnTo>
                  <a:pt x="4039743" y="51815"/>
                </a:lnTo>
                <a:lnTo>
                  <a:pt x="4039743" y="25907"/>
                </a:lnTo>
                <a:lnTo>
                  <a:pt x="4078604" y="25907"/>
                </a:lnTo>
                <a:lnTo>
                  <a:pt x="4026789" y="0"/>
                </a:lnTo>
                <a:close/>
              </a:path>
              <a:path w="4104640" h="78104">
                <a:moveTo>
                  <a:pt x="402678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26789" y="51815"/>
                </a:lnTo>
                <a:lnTo>
                  <a:pt x="4026789" y="25907"/>
                </a:lnTo>
                <a:close/>
              </a:path>
              <a:path w="4104640" h="78104">
                <a:moveTo>
                  <a:pt x="4078604" y="25907"/>
                </a:moveTo>
                <a:lnTo>
                  <a:pt x="4039743" y="25907"/>
                </a:lnTo>
                <a:lnTo>
                  <a:pt x="4039743" y="51815"/>
                </a:lnTo>
                <a:lnTo>
                  <a:pt x="4078605" y="51815"/>
                </a:lnTo>
                <a:lnTo>
                  <a:pt x="4104513" y="38862"/>
                </a:lnTo>
                <a:lnTo>
                  <a:pt x="407860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7847" y="3003804"/>
            <a:ext cx="438912" cy="376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70070" y="2356866"/>
            <a:ext cx="0" cy="562610"/>
          </a:xfrm>
          <a:custGeom>
            <a:avLst/>
            <a:gdLst/>
            <a:ahLst/>
            <a:cxnLst/>
            <a:rect l="l" t="t" r="r" b="b"/>
            <a:pathLst>
              <a:path h="562610">
                <a:moveTo>
                  <a:pt x="0" y="562101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70070" y="3542538"/>
            <a:ext cx="0" cy="562610"/>
          </a:xfrm>
          <a:custGeom>
            <a:avLst/>
            <a:gdLst/>
            <a:ahLst/>
            <a:cxnLst/>
            <a:rect l="l" t="t" r="r" b="b"/>
            <a:pathLst>
              <a:path h="562610">
                <a:moveTo>
                  <a:pt x="0" y="562127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32886" y="4225502"/>
            <a:ext cx="26809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150" dirty="0">
                <a:solidFill>
                  <a:srgbClr val="D98430"/>
                </a:solidFill>
                <a:latin typeface="FZLTZHB--B51-0"/>
                <a:cs typeface="FZLTZHB--B51-0"/>
              </a:rPr>
              <a:t>ri</a:t>
            </a:r>
            <a:r>
              <a:rPr sz="2000" b="1" spc="280" dirty="0">
                <a:solidFill>
                  <a:srgbClr val="D98430"/>
                </a:solidFill>
                <a:latin typeface="FZLTZHB--B51-0"/>
                <a:cs typeface="FZLTZHB--B51-0"/>
              </a:rPr>
              <a:t>g</a:t>
            </a:r>
            <a:r>
              <a:rPr sz="2000" b="1" spc="-245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000" b="1" spc="35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29" dirty="0">
                <a:solidFill>
                  <a:srgbClr val="00AA03"/>
                </a:solidFill>
                <a:latin typeface="FZLTZHB--B51-0"/>
                <a:cs typeface="FZLTZHB--B51-0"/>
              </a:rPr>
              <a:t>a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n</a:t>
            </a:r>
            <a:r>
              <a:rPr sz="2000" b="1" spc="35" dirty="0">
                <a:solidFill>
                  <a:srgbClr val="00AA03"/>
                </a:solidFill>
                <a:latin typeface="FZLTZHB--B51-0"/>
                <a:cs typeface="FZLTZHB--B51-0"/>
              </a:rPr>
              <a:t>gl</a:t>
            </a:r>
            <a:r>
              <a:rPr sz="2000" b="1" spc="45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0595" y="1985858"/>
            <a:ext cx="5191125" cy="1287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2648585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270" dirty="0">
                <a:solidFill>
                  <a:srgbClr val="D98430"/>
                </a:solidFill>
                <a:latin typeface="FZLTZHB--B51-0"/>
                <a:cs typeface="FZLTZHB--B51-0"/>
              </a:rPr>
              <a:t>le</a:t>
            </a:r>
            <a:r>
              <a:rPr sz="2000" b="1" spc="195" dirty="0">
                <a:solidFill>
                  <a:srgbClr val="D98430"/>
                </a:solidFill>
                <a:latin typeface="FZLTZHB--B51-0"/>
                <a:cs typeface="FZLTZHB--B51-0"/>
              </a:rPr>
              <a:t>f</a:t>
            </a:r>
            <a:r>
              <a:rPr sz="2000" b="1" spc="33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29" dirty="0">
                <a:solidFill>
                  <a:srgbClr val="00AA03"/>
                </a:solidFill>
                <a:latin typeface="FZLTZHB--B51-0"/>
                <a:cs typeface="FZLTZHB--B51-0"/>
              </a:rPr>
              <a:t>an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g</a:t>
            </a:r>
            <a:r>
              <a:rPr sz="2000" b="1" spc="95" dirty="0">
                <a:solidFill>
                  <a:srgbClr val="00AA03"/>
                </a:solidFill>
                <a:latin typeface="FZLTZHB--B51-0"/>
                <a:cs typeface="FZLTZHB--B51-0"/>
              </a:rPr>
              <a:t>l</a:t>
            </a:r>
            <a:r>
              <a:rPr sz="2000" b="1" spc="254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87DC5"/>
                </a:solidFill>
                <a:latin typeface="Heiti SC"/>
                <a:cs typeface="Heiti SC"/>
              </a:rPr>
              <a:t>海龟角度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48100" y="1789176"/>
            <a:ext cx="4751832" cy="2592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2406" y="1547708"/>
            <a:ext cx="2401570" cy="2084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100"/>
              </a:lnSpc>
              <a:tabLst>
                <a:tab pos="991235" algn="l"/>
              </a:tabLst>
            </a:pPr>
            <a:r>
              <a:rPr sz="2000" b="1" spc="-30" dirty="0">
                <a:solidFill>
                  <a:srgbClr val="FF921A"/>
                </a:solidFill>
                <a:latin typeface="FZLTZHB--B51-0"/>
                <a:cs typeface="FZLTZHB--B51-0"/>
              </a:rPr>
              <a:t>import	</a:t>
            </a:r>
            <a:r>
              <a:rPr sz="2000" b="1" spc="125" dirty="0">
                <a:solidFill>
                  <a:srgbClr val="006FC0"/>
                </a:solidFill>
                <a:latin typeface="FZLTZHB--B51-0"/>
                <a:cs typeface="FZLTZHB--B51-0"/>
              </a:rPr>
              <a:t>tu</a:t>
            </a:r>
            <a:r>
              <a:rPr sz="2000" b="1" spc="95" dirty="0">
                <a:solidFill>
                  <a:srgbClr val="006FC0"/>
                </a:solidFill>
                <a:latin typeface="FZLTZHB--B51-0"/>
                <a:cs typeface="FZLTZHB--B51-0"/>
              </a:rPr>
              <a:t>r</a:t>
            </a:r>
            <a:r>
              <a:rPr sz="2000" b="1" spc="340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17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r>
              <a:rPr sz="2000" b="1" spc="10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tur</a:t>
            </a:r>
            <a:r>
              <a:rPr sz="2000" b="1" spc="135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r>
              <a:rPr sz="2000" b="1" spc="19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270" dirty="0">
                <a:solidFill>
                  <a:srgbClr val="D98430"/>
                </a:solidFill>
                <a:latin typeface="FZLTZHB--B51-0"/>
                <a:cs typeface="FZLTZHB--B51-0"/>
              </a:rPr>
              <a:t>le</a:t>
            </a:r>
            <a:r>
              <a:rPr sz="2000" b="1" spc="195" dirty="0">
                <a:solidFill>
                  <a:srgbClr val="D98430"/>
                </a:solidFill>
                <a:latin typeface="FZLTZHB--B51-0"/>
                <a:cs typeface="FZLTZHB--B51-0"/>
              </a:rPr>
              <a:t>f</a:t>
            </a:r>
            <a:r>
              <a:rPr sz="2000" b="1" spc="33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29" dirty="0">
                <a:solidFill>
                  <a:srgbClr val="00AA03"/>
                </a:solidFill>
                <a:latin typeface="FZLTZHB--B51-0"/>
                <a:cs typeface="FZLTZHB--B51-0"/>
              </a:rPr>
              <a:t>45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85" dirty="0">
                <a:solidFill>
                  <a:srgbClr val="D98430"/>
                </a:solidFill>
                <a:latin typeface="FZLTZHB--B51-0"/>
                <a:cs typeface="FZLTZHB--B51-0"/>
              </a:rPr>
              <a:t>fd</a:t>
            </a:r>
            <a:r>
              <a:rPr sz="2000" b="1" spc="30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4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235" dirty="0">
                <a:solidFill>
                  <a:srgbClr val="00AA03"/>
                </a:solidFill>
                <a:latin typeface="FZLTZHB--B51-0"/>
                <a:cs typeface="FZLTZHB--B51-0"/>
              </a:rPr>
              <a:t>50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150" dirty="0">
                <a:solidFill>
                  <a:srgbClr val="D98430"/>
                </a:solidFill>
                <a:latin typeface="FZLTZHB--B51-0"/>
                <a:cs typeface="FZLTZHB--B51-0"/>
              </a:rPr>
              <a:t>ri</a:t>
            </a:r>
            <a:r>
              <a:rPr sz="2000" b="1" spc="280" dirty="0">
                <a:solidFill>
                  <a:srgbClr val="D98430"/>
                </a:solidFill>
                <a:latin typeface="FZLTZHB--B51-0"/>
                <a:cs typeface="FZLTZHB--B51-0"/>
              </a:rPr>
              <a:t>g</a:t>
            </a:r>
            <a:r>
              <a:rPr sz="2000" b="1" spc="-245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000" b="1" spc="35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7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05" dirty="0">
                <a:solidFill>
                  <a:srgbClr val="00AA03"/>
                </a:solidFill>
                <a:latin typeface="FZLTZHB--B51-0"/>
                <a:cs typeface="FZLTZHB--B51-0"/>
              </a:rPr>
              <a:t>3</a:t>
            </a:r>
            <a:r>
              <a:rPr sz="2000" b="1" spc="-220" dirty="0">
                <a:solidFill>
                  <a:srgbClr val="00AA03"/>
                </a:solidFill>
                <a:latin typeface="FZLTZHB--B51-0"/>
                <a:cs typeface="FZLTZHB--B51-0"/>
              </a:rPr>
              <a:t>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85" dirty="0">
                <a:solidFill>
                  <a:srgbClr val="D98430"/>
                </a:solidFill>
                <a:latin typeface="FZLTZHB--B51-0"/>
                <a:cs typeface="FZLTZHB--B51-0"/>
              </a:rPr>
              <a:t>fd</a:t>
            </a:r>
            <a:r>
              <a:rPr sz="2000" b="1" spc="30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29" dirty="0">
                <a:solidFill>
                  <a:srgbClr val="00AA03"/>
                </a:solidFill>
                <a:latin typeface="FZLTZHB--B51-0"/>
                <a:cs typeface="FZLTZHB--B51-0"/>
              </a:rPr>
              <a:t>3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406" y="3821643"/>
            <a:ext cx="2261235" cy="737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1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270" dirty="0">
                <a:solidFill>
                  <a:srgbClr val="D98430"/>
                </a:solidFill>
                <a:latin typeface="FZLTZHB--B51-0"/>
                <a:cs typeface="FZLTZHB--B51-0"/>
              </a:rPr>
              <a:t>le</a:t>
            </a:r>
            <a:r>
              <a:rPr sz="2000" b="1" spc="195" dirty="0">
                <a:solidFill>
                  <a:srgbClr val="D98430"/>
                </a:solidFill>
                <a:latin typeface="FZLTZHB--B51-0"/>
                <a:cs typeface="FZLTZHB--B51-0"/>
              </a:rPr>
              <a:t>f</a:t>
            </a:r>
            <a:r>
              <a:rPr sz="2000" b="1" spc="33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125" dirty="0">
                <a:solidFill>
                  <a:srgbClr val="00AA03"/>
                </a:solidFill>
                <a:latin typeface="FZLTZHB--B51-0"/>
                <a:cs typeface="FZLTZHB--B51-0"/>
              </a:rPr>
              <a:t>13</a:t>
            </a:r>
            <a:r>
              <a:rPr sz="2000" b="1" spc="-150" dirty="0">
                <a:solidFill>
                  <a:srgbClr val="00AA03"/>
                </a:solidFill>
                <a:latin typeface="FZLTZHB--B51-0"/>
                <a:cs typeface="FZLTZHB--B51-0"/>
              </a:rPr>
              <a:t>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85" dirty="0">
                <a:solidFill>
                  <a:srgbClr val="D98430"/>
                </a:solidFill>
                <a:latin typeface="FZLTZHB--B51-0"/>
                <a:cs typeface="FZLTZHB--B51-0"/>
              </a:rPr>
              <a:t>fd</a:t>
            </a:r>
            <a:r>
              <a:rPr sz="2000" b="1" spc="30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4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235" dirty="0">
                <a:solidFill>
                  <a:srgbClr val="00AA03"/>
                </a:solidFill>
                <a:latin typeface="FZLTZHB--B51-0"/>
                <a:cs typeface="FZLTZHB--B51-0"/>
              </a:rPr>
              <a:t>50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4455">
              <a:lnSpc>
                <a:spcPts val="4790"/>
              </a:lnSpc>
            </a:pPr>
            <a:r>
              <a:rPr spc="-530" dirty="0">
                <a:latin typeface="Arial"/>
                <a:cs typeface="Arial"/>
              </a:rPr>
              <a:t>T</a:t>
            </a:r>
            <a:r>
              <a:rPr spc="265" dirty="0">
                <a:latin typeface="Arial"/>
                <a:cs typeface="Arial"/>
              </a:rPr>
              <a:t>u</a:t>
            </a:r>
            <a:r>
              <a:rPr spc="27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20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角度坐标体系</a:t>
            </a:r>
          </a:p>
        </p:txBody>
      </p:sp>
      <p:sp>
        <p:nvSpPr>
          <p:cNvPr id="9" name="object 9"/>
          <p:cNvSpPr/>
          <p:nvPr/>
        </p:nvSpPr>
        <p:spPr>
          <a:xfrm>
            <a:off x="6160770" y="2522982"/>
            <a:ext cx="711835" cy="684530"/>
          </a:xfrm>
          <a:custGeom>
            <a:avLst/>
            <a:gdLst/>
            <a:ahLst/>
            <a:cxnLst/>
            <a:rect l="l" t="t" r="r" b="b"/>
            <a:pathLst>
              <a:path w="711834" h="684530">
                <a:moveTo>
                  <a:pt x="0" y="684403"/>
                </a:moveTo>
                <a:lnTo>
                  <a:pt x="711834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72478" y="2522982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780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63460" y="3411473"/>
            <a:ext cx="721360" cy="694055"/>
          </a:xfrm>
          <a:custGeom>
            <a:avLst/>
            <a:gdLst/>
            <a:ahLst/>
            <a:cxnLst/>
            <a:rect l="l" t="t" r="r" b="b"/>
            <a:pathLst>
              <a:path w="721359" h="694054">
                <a:moveTo>
                  <a:pt x="655858" y="44564"/>
                </a:moveTo>
                <a:lnTo>
                  <a:pt x="0" y="675017"/>
                </a:lnTo>
                <a:lnTo>
                  <a:pt x="18034" y="693686"/>
                </a:lnTo>
                <a:lnTo>
                  <a:pt x="673788" y="63213"/>
                </a:lnTo>
                <a:lnTo>
                  <a:pt x="655858" y="44564"/>
                </a:lnTo>
                <a:close/>
              </a:path>
              <a:path w="721359" h="694054">
                <a:moveTo>
                  <a:pt x="708226" y="35559"/>
                </a:moveTo>
                <a:lnTo>
                  <a:pt x="665226" y="35559"/>
                </a:lnTo>
                <a:lnTo>
                  <a:pt x="683133" y="54228"/>
                </a:lnTo>
                <a:lnTo>
                  <a:pt x="673788" y="63213"/>
                </a:lnTo>
                <a:lnTo>
                  <a:pt x="691769" y="81914"/>
                </a:lnTo>
                <a:lnTo>
                  <a:pt x="708226" y="35559"/>
                </a:lnTo>
                <a:close/>
              </a:path>
              <a:path w="721359" h="694054">
                <a:moveTo>
                  <a:pt x="665226" y="35559"/>
                </a:moveTo>
                <a:lnTo>
                  <a:pt x="655858" y="44564"/>
                </a:lnTo>
                <a:lnTo>
                  <a:pt x="673788" y="63213"/>
                </a:lnTo>
                <a:lnTo>
                  <a:pt x="683133" y="54228"/>
                </a:lnTo>
                <a:lnTo>
                  <a:pt x="665226" y="35559"/>
                </a:lnTo>
                <a:close/>
              </a:path>
              <a:path w="721359" h="694054">
                <a:moveTo>
                  <a:pt x="720852" y="0"/>
                </a:moveTo>
                <a:lnTo>
                  <a:pt x="637921" y="25907"/>
                </a:lnTo>
                <a:lnTo>
                  <a:pt x="655858" y="44564"/>
                </a:lnTo>
                <a:lnTo>
                  <a:pt x="665226" y="35559"/>
                </a:lnTo>
                <a:lnTo>
                  <a:pt x="708226" y="35559"/>
                </a:lnTo>
                <a:lnTo>
                  <a:pt x="7208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38036" y="2560690"/>
            <a:ext cx="359410" cy="365125"/>
          </a:xfrm>
          <a:custGeom>
            <a:avLst/>
            <a:gdLst/>
            <a:ahLst/>
            <a:cxnLst/>
            <a:rect l="l" t="t" r="r" b="b"/>
            <a:pathLst>
              <a:path w="359410" h="365125">
                <a:moveTo>
                  <a:pt x="79391" y="240549"/>
                </a:moveTo>
                <a:lnTo>
                  <a:pt x="36829" y="240549"/>
                </a:lnTo>
                <a:lnTo>
                  <a:pt x="108203" y="316749"/>
                </a:lnTo>
                <a:lnTo>
                  <a:pt x="77977" y="344943"/>
                </a:lnTo>
                <a:lnTo>
                  <a:pt x="96392" y="364628"/>
                </a:lnTo>
                <a:lnTo>
                  <a:pt x="170237" y="295540"/>
                </a:lnTo>
                <a:lnTo>
                  <a:pt x="130810" y="295540"/>
                </a:lnTo>
                <a:lnTo>
                  <a:pt x="79391" y="240549"/>
                </a:lnTo>
                <a:close/>
              </a:path>
              <a:path w="359410" h="365125">
                <a:moveTo>
                  <a:pt x="156845" y="271156"/>
                </a:moveTo>
                <a:lnTo>
                  <a:pt x="130810" y="295540"/>
                </a:lnTo>
                <a:lnTo>
                  <a:pt x="170237" y="295540"/>
                </a:lnTo>
                <a:lnTo>
                  <a:pt x="175260" y="290841"/>
                </a:lnTo>
                <a:lnTo>
                  <a:pt x="156845" y="271156"/>
                </a:lnTo>
                <a:close/>
              </a:path>
              <a:path w="359410" h="365125">
                <a:moveTo>
                  <a:pt x="37591" y="195845"/>
                </a:moveTo>
                <a:lnTo>
                  <a:pt x="19050" y="213244"/>
                </a:lnTo>
                <a:lnTo>
                  <a:pt x="0" y="268362"/>
                </a:lnTo>
                <a:lnTo>
                  <a:pt x="24129" y="279665"/>
                </a:lnTo>
                <a:lnTo>
                  <a:pt x="36829" y="240549"/>
                </a:lnTo>
                <a:lnTo>
                  <a:pt x="79391" y="240549"/>
                </a:lnTo>
                <a:lnTo>
                  <a:pt x="37591" y="195845"/>
                </a:lnTo>
                <a:close/>
              </a:path>
              <a:path w="359410" h="365125">
                <a:moveTo>
                  <a:pt x="250993" y="172858"/>
                </a:moveTo>
                <a:lnTo>
                  <a:pt x="205739" y="172858"/>
                </a:lnTo>
                <a:lnTo>
                  <a:pt x="212343" y="175525"/>
                </a:lnTo>
                <a:lnTo>
                  <a:pt x="218960" y="182698"/>
                </a:lnTo>
                <a:lnTo>
                  <a:pt x="224318" y="192725"/>
                </a:lnTo>
                <a:lnTo>
                  <a:pt x="223977" y="206293"/>
                </a:lnTo>
                <a:lnTo>
                  <a:pt x="218551" y="216854"/>
                </a:lnTo>
                <a:lnTo>
                  <a:pt x="189484" y="243470"/>
                </a:lnTo>
                <a:lnTo>
                  <a:pt x="180721" y="248804"/>
                </a:lnTo>
                <a:lnTo>
                  <a:pt x="198754" y="268235"/>
                </a:lnTo>
                <a:lnTo>
                  <a:pt x="200787" y="266838"/>
                </a:lnTo>
                <a:lnTo>
                  <a:pt x="202946" y="265314"/>
                </a:lnTo>
                <a:lnTo>
                  <a:pt x="205232" y="263663"/>
                </a:lnTo>
                <a:lnTo>
                  <a:pt x="207645" y="262012"/>
                </a:lnTo>
                <a:lnTo>
                  <a:pt x="209930" y="260361"/>
                </a:lnTo>
                <a:lnTo>
                  <a:pt x="212343" y="258456"/>
                </a:lnTo>
                <a:lnTo>
                  <a:pt x="214629" y="256551"/>
                </a:lnTo>
                <a:lnTo>
                  <a:pt x="216915" y="254773"/>
                </a:lnTo>
                <a:lnTo>
                  <a:pt x="243712" y="225309"/>
                </a:lnTo>
                <a:lnTo>
                  <a:pt x="254762" y="194194"/>
                </a:lnTo>
                <a:lnTo>
                  <a:pt x="254508" y="186574"/>
                </a:lnTo>
                <a:lnTo>
                  <a:pt x="252602" y="179081"/>
                </a:lnTo>
                <a:lnTo>
                  <a:pt x="250993" y="172858"/>
                </a:lnTo>
                <a:close/>
              </a:path>
              <a:path w="359410" h="365125">
                <a:moveTo>
                  <a:pt x="158750" y="83958"/>
                </a:moveTo>
                <a:lnTo>
                  <a:pt x="90297" y="147966"/>
                </a:lnTo>
                <a:lnTo>
                  <a:pt x="149351" y="210958"/>
                </a:lnTo>
                <a:lnTo>
                  <a:pt x="177020" y="185262"/>
                </a:lnTo>
                <a:lnTo>
                  <a:pt x="188350" y="177356"/>
                </a:lnTo>
                <a:lnTo>
                  <a:pt x="198374" y="173874"/>
                </a:lnTo>
                <a:lnTo>
                  <a:pt x="200215" y="173620"/>
                </a:lnTo>
                <a:lnTo>
                  <a:pt x="153162" y="173620"/>
                </a:lnTo>
                <a:lnTo>
                  <a:pt x="130555" y="149363"/>
                </a:lnTo>
                <a:lnTo>
                  <a:pt x="178308" y="104786"/>
                </a:lnTo>
                <a:lnTo>
                  <a:pt x="158750" y="83958"/>
                </a:lnTo>
                <a:close/>
              </a:path>
              <a:path w="359410" h="365125">
                <a:moveTo>
                  <a:pt x="207137" y="141743"/>
                </a:moveTo>
                <a:lnTo>
                  <a:pt x="167639" y="159904"/>
                </a:lnTo>
                <a:lnTo>
                  <a:pt x="161671" y="165619"/>
                </a:lnTo>
                <a:lnTo>
                  <a:pt x="153162" y="173620"/>
                </a:lnTo>
                <a:lnTo>
                  <a:pt x="200215" y="173620"/>
                </a:lnTo>
                <a:lnTo>
                  <a:pt x="205739" y="172858"/>
                </a:lnTo>
                <a:lnTo>
                  <a:pt x="250993" y="172858"/>
                </a:lnTo>
                <a:lnTo>
                  <a:pt x="250698" y="171715"/>
                </a:lnTo>
                <a:lnTo>
                  <a:pt x="246761" y="164857"/>
                </a:lnTo>
                <a:lnTo>
                  <a:pt x="240791" y="158507"/>
                </a:lnTo>
                <a:lnTo>
                  <a:pt x="234187" y="151395"/>
                </a:lnTo>
                <a:lnTo>
                  <a:pt x="227457" y="146823"/>
                </a:lnTo>
                <a:lnTo>
                  <a:pt x="213867" y="142251"/>
                </a:lnTo>
                <a:lnTo>
                  <a:pt x="207137" y="141743"/>
                </a:lnTo>
                <a:close/>
              </a:path>
              <a:path w="359410" h="365125">
                <a:moveTo>
                  <a:pt x="268471" y="0"/>
                </a:moveTo>
                <a:lnTo>
                  <a:pt x="221628" y="21906"/>
                </a:lnTo>
                <a:lnTo>
                  <a:pt x="207231" y="57476"/>
                </a:lnTo>
                <a:lnTo>
                  <a:pt x="208029" y="71546"/>
                </a:lnTo>
                <a:lnTo>
                  <a:pt x="230934" y="115456"/>
                </a:lnTo>
                <a:lnTo>
                  <a:pt x="260211" y="142871"/>
                </a:lnTo>
                <a:lnTo>
                  <a:pt x="296270" y="157709"/>
                </a:lnTo>
                <a:lnTo>
                  <a:pt x="307915" y="157278"/>
                </a:lnTo>
                <a:lnTo>
                  <a:pt x="321271" y="153528"/>
                </a:lnTo>
                <a:lnTo>
                  <a:pt x="331141" y="147735"/>
                </a:lnTo>
                <a:lnTo>
                  <a:pt x="342520" y="138086"/>
                </a:lnTo>
                <a:lnTo>
                  <a:pt x="348887" y="129932"/>
                </a:lnTo>
                <a:lnTo>
                  <a:pt x="301116" y="129932"/>
                </a:lnTo>
                <a:lnTo>
                  <a:pt x="294259" y="128027"/>
                </a:lnTo>
                <a:lnTo>
                  <a:pt x="286892" y="123963"/>
                </a:lnTo>
                <a:lnTo>
                  <a:pt x="290073" y="107580"/>
                </a:lnTo>
                <a:lnTo>
                  <a:pt x="265302" y="107580"/>
                </a:lnTo>
                <a:lnTo>
                  <a:pt x="264160" y="106691"/>
                </a:lnTo>
                <a:lnTo>
                  <a:pt x="263016" y="105675"/>
                </a:lnTo>
                <a:lnTo>
                  <a:pt x="261112" y="103516"/>
                </a:lnTo>
                <a:lnTo>
                  <a:pt x="258825" y="101230"/>
                </a:lnTo>
                <a:lnTo>
                  <a:pt x="236474" y="67702"/>
                </a:lnTo>
                <a:lnTo>
                  <a:pt x="234187" y="51573"/>
                </a:lnTo>
                <a:lnTo>
                  <a:pt x="236727" y="42683"/>
                </a:lnTo>
                <a:lnTo>
                  <a:pt x="265049" y="28078"/>
                </a:lnTo>
                <a:lnTo>
                  <a:pt x="321691" y="28078"/>
                </a:lnTo>
                <a:lnTo>
                  <a:pt x="315142" y="22132"/>
                </a:lnTo>
                <a:lnTo>
                  <a:pt x="305165" y="14595"/>
                </a:lnTo>
                <a:lnTo>
                  <a:pt x="293157" y="7115"/>
                </a:lnTo>
                <a:lnTo>
                  <a:pt x="281732" y="2656"/>
                </a:lnTo>
                <a:lnTo>
                  <a:pt x="268471" y="0"/>
                </a:lnTo>
                <a:close/>
              </a:path>
              <a:path w="359410" h="365125">
                <a:moveTo>
                  <a:pt x="341433" y="50684"/>
                </a:moveTo>
                <a:lnTo>
                  <a:pt x="301116" y="50684"/>
                </a:lnTo>
                <a:lnTo>
                  <a:pt x="302005" y="51700"/>
                </a:lnTo>
                <a:lnTo>
                  <a:pt x="304038" y="53732"/>
                </a:lnTo>
                <a:lnTo>
                  <a:pt x="305180" y="54621"/>
                </a:lnTo>
                <a:lnTo>
                  <a:pt x="306197" y="55637"/>
                </a:lnTo>
                <a:lnTo>
                  <a:pt x="307086" y="56780"/>
                </a:lnTo>
                <a:lnTo>
                  <a:pt x="307741" y="57476"/>
                </a:lnTo>
                <a:lnTo>
                  <a:pt x="316503" y="67749"/>
                </a:lnTo>
                <a:lnTo>
                  <a:pt x="331850" y="101230"/>
                </a:lnTo>
                <a:lnTo>
                  <a:pt x="331850" y="106183"/>
                </a:lnTo>
                <a:lnTo>
                  <a:pt x="330453" y="110755"/>
                </a:lnTo>
                <a:lnTo>
                  <a:pt x="329184" y="115200"/>
                </a:lnTo>
                <a:lnTo>
                  <a:pt x="326898" y="119010"/>
                </a:lnTo>
                <a:lnTo>
                  <a:pt x="323468" y="122185"/>
                </a:lnTo>
                <a:lnTo>
                  <a:pt x="318770" y="126630"/>
                </a:lnTo>
                <a:lnTo>
                  <a:pt x="313436" y="129043"/>
                </a:lnTo>
                <a:lnTo>
                  <a:pt x="307213" y="129424"/>
                </a:lnTo>
                <a:lnTo>
                  <a:pt x="301116" y="129932"/>
                </a:lnTo>
                <a:lnTo>
                  <a:pt x="348887" y="129932"/>
                </a:lnTo>
                <a:lnTo>
                  <a:pt x="350211" y="128236"/>
                </a:lnTo>
                <a:lnTo>
                  <a:pt x="356070" y="116585"/>
                </a:lnTo>
                <a:lnTo>
                  <a:pt x="358771" y="104786"/>
                </a:lnTo>
                <a:lnTo>
                  <a:pt x="358826" y="91519"/>
                </a:lnTo>
                <a:lnTo>
                  <a:pt x="357024" y="82256"/>
                </a:lnTo>
                <a:lnTo>
                  <a:pt x="352727" y="70862"/>
                </a:lnTo>
                <a:lnTo>
                  <a:pt x="344963" y="55605"/>
                </a:lnTo>
                <a:lnTo>
                  <a:pt x="341433" y="50684"/>
                </a:lnTo>
                <a:close/>
              </a:path>
              <a:path w="359410" h="365125">
                <a:moveTo>
                  <a:pt x="321691" y="28078"/>
                </a:moveTo>
                <a:lnTo>
                  <a:pt x="265049" y="28078"/>
                </a:lnTo>
                <a:lnTo>
                  <a:pt x="271907" y="29856"/>
                </a:lnTo>
                <a:lnTo>
                  <a:pt x="279653" y="33920"/>
                </a:lnTo>
                <a:lnTo>
                  <a:pt x="265302" y="107580"/>
                </a:lnTo>
                <a:lnTo>
                  <a:pt x="290073" y="107580"/>
                </a:lnTo>
                <a:lnTo>
                  <a:pt x="301116" y="50684"/>
                </a:lnTo>
                <a:lnTo>
                  <a:pt x="341433" y="50684"/>
                </a:lnTo>
                <a:lnTo>
                  <a:pt x="337607" y="45348"/>
                </a:lnTo>
                <a:lnTo>
                  <a:pt x="328802" y="35063"/>
                </a:lnTo>
                <a:lnTo>
                  <a:pt x="323972" y="30149"/>
                </a:lnTo>
                <a:lnTo>
                  <a:pt x="321691" y="28078"/>
                </a:lnTo>
                <a:close/>
              </a:path>
            </a:pathLst>
          </a:custGeom>
          <a:solidFill>
            <a:srgbClr val="00A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06742" y="3708768"/>
            <a:ext cx="359410" cy="365125"/>
          </a:xfrm>
          <a:custGeom>
            <a:avLst/>
            <a:gdLst/>
            <a:ahLst/>
            <a:cxnLst/>
            <a:rect l="l" t="t" r="r" b="b"/>
            <a:pathLst>
              <a:path w="359409" h="365125">
                <a:moveTo>
                  <a:pt x="79480" y="240474"/>
                </a:moveTo>
                <a:lnTo>
                  <a:pt x="36956" y="240474"/>
                </a:lnTo>
                <a:lnTo>
                  <a:pt x="108203" y="316699"/>
                </a:lnTo>
                <a:lnTo>
                  <a:pt x="77977" y="344969"/>
                </a:lnTo>
                <a:lnTo>
                  <a:pt x="96392" y="364667"/>
                </a:lnTo>
                <a:lnTo>
                  <a:pt x="170388" y="295478"/>
                </a:lnTo>
                <a:lnTo>
                  <a:pt x="130936" y="295478"/>
                </a:lnTo>
                <a:lnTo>
                  <a:pt x="79480" y="240474"/>
                </a:lnTo>
                <a:close/>
              </a:path>
              <a:path w="359409" h="365125">
                <a:moveTo>
                  <a:pt x="156972" y="271106"/>
                </a:moveTo>
                <a:lnTo>
                  <a:pt x="130936" y="295478"/>
                </a:lnTo>
                <a:lnTo>
                  <a:pt x="170388" y="295478"/>
                </a:lnTo>
                <a:lnTo>
                  <a:pt x="175386" y="290804"/>
                </a:lnTo>
                <a:lnTo>
                  <a:pt x="156972" y="271106"/>
                </a:lnTo>
                <a:close/>
              </a:path>
              <a:path w="359409" h="365125">
                <a:moveTo>
                  <a:pt x="37718" y="195833"/>
                </a:moveTo>
                <a:lnTo>
                  <a:pt x="19050" y="213232"/>
                </a:lnTo>
                <a:lnTo>
                  <a:pt x="0" y="268350"/>
                </a:lnTo>
                <a:lnTo>
                  <a:pt x="24129" y="279615"/>
                </a:lnTo>
                <a:lnTo>
                  <a:pt x="36956" y="240474"/>
                </a:lnTo>
                <a:lnTo>
                  <a:pt x="79480" y="240474"/>
                </a:lnTo>
                <a:lnTo>
                  <a:pt x="37718" y="195833"/>
                </a:lnTo>
                <a:close/>
              </a:path>
              <a:path w="359409" h="365125">
                <a:moveTo>
                  <a:pt x="251018" y="172846"/>
                </a:moveTo>
                <a:lnTo>
                  <a:pt x="205739" y="172846"/>
                </a:lnTo>
                <a:lnTo>
                  <a:pt x="212471" y="175551"/>
                </a:lnTo>
                <a:lnTo>
                  <a:pt x="219009" y="182595"/>
                </a:lnTo>
                <a:lnTo>
                  <a:pt x="224331" y="192660"/>
                </a:lnTo>
                <a:lnTo>
                  <a:pt x="224040" y="206220"/>
                </a:lnTo>
                <a:lnTo>
                  <a:pt x="218691" y="216807"/>
                </a:lnTo>
                <a:lnTo>
                  <a:pt x="189610" y="243446"/>
                </a:lnTo>
                <a:lnTo>
                  <a:pt x="180721" y="248843"/>
                </a:lnTo>
                <a:lnTo>
                  <a:pt x="198881" y="268173"/>
                </a:lnTo>
                <a:lnTo>
                  <a:pt x="200913" y="266839"/>
                </a:lnTo>
                <a:lnTo>
                  <a:pt x="203073" y="265340"/>
                </a:lnTo>
                <a:lnTo>
                  <a:pt x="210057" y="260286"/>
                </a:lnTo>
                <a:lnTo>
                  <a:pt x="212343" y="258432"/>
                </a:lnTo>
                <a:lnTo>
                  <a:pt x="214756" y="256565"/>
                </a:lnTo>
                <a:lnTo>
                  <a:pt x="217042" y="254711"/>
                </a:lnTo>
                <a:lnTo>
                  <a:pt x="219201" y="252856"/>
                </a:lnTo>
                <a:lnTo>
                  <a:pt x="221487" y="250989"/>
                </a:lnTo>
                <a:lnTo>
                  <a:pt x="248538" y="217512"/>
                </a:lnTo>
                <a:lnTo>
                  <a:pt x="253237" y="201942"/>
                </a:lnTo>
                <a:lnTo>
                  <a:pt x="254888" y="194132"/>
                </a:lnTo>
                <a:lnTo>
                  <a:pt x="254634" y="186524"/>
                </a:lnTo>
                <a:lnTo>
                  <a:pt x="252729" y="179095"/>
                </a:lnTo>
                <a:lnTo>
                  <a:pt x="251018" y="172846"/>
                </a:lnTo>
                <a:close/>
              </a:path>
              <a:path w="359409" h="365125">
                <a:moveTo>
                  <a:pt x="158876" y="83832"/>
                </a:moveTo>
                <a:lnTo>
                  <a:pt x="90424" y="147840"/>
                </a:lnTo>
                <a:lnTo>
                  <a:pt x="149351" y="210959"/>
                </a:lnTo>
                <a:lnTo>
                  <a:pt x="177070" y="185263"/>
                </a:lnTo>
                <a:lnTo>
                  <a:pt x="188443" y="177357"/>
                </a:lnTo>
                <a:lnTo>
                  <a:pt x="198374" y="173862"/>
                </a:lnTo>
                <a:lnTo>
                  <a:pt x="200675" y="173545"/>
                </a:lnTo>
                <a:lnTo>
                  <a:pt x="153161" y="173545"/>
                </a:lnTo>
                <a:lnTo>
                  <a:pt x="130682" y="149364"/>
                </a:lnTo>
                <a:lnTo>
                  <a:pt x="178307" y="104787"/>
                </a:lnTo>
                <a:lnTo>
                  <a:pt x="158876" y="83832"/>
                </a:lnTo>
                <a:close/>
              </a:path>
              <a:path w="359409" h="365125">
                <a:moveTo>
                  <a:pt x="207136" y="141744"/>
                </a:moveTo>
                <a:lnTo>
                  <a:pt x="167766" y="159905"/>
                </a:lnTo>
                <a:lnTo>
                  <a:pt x="161798" y="165569"/>
                </a:lnTo>
                <a:lnTo>
                  <a:pt x="153161" y="173545"/>
                </a:lnTo>
                <a:lnTo>
                  <a:pt x="200675" y="173545"/>
                </a:lnTo>
                <a:lnTo>
                  <a:pt x="205739" y="172846"/>
                </a:lnTo>
                <a:lnTo>
                  <a:pt x="251018" y="172846"/>
                </a:lnTo>
                <a:lnTo>
                  <a:pt x="213994" y="142252"/>
                </a:lnTo>
                <a:lnTo>
                  <a:pt x="207136" y="141744"/>
                </a:lnTo>
                <a:close/>
              </a:path>
              <a:path w="359409" h="365125">
                <a:moveTo>
                  <a:pt x="268529" y="0"/>
                </a:moveTo>
                <a:lnTo>
                  <a:pt x="221706" y="21912"/>
                </a:lnTo>
                <a:lnTo>
                  <a:pt x="207326" y="57381"/>
                </a:lnTo>
                <a:lnTo>
                  <a:pt x="208062" y="71575"/>
                </a:lnTo>
                <a:lnTo>
                  <a:pt x="231049" y="115440"/>
                </a:lnTo>
                <a:lnTo>
                  <a:pt x="260294" y="142884"/>
                </a:lnTo>
                <a:lnTo>
                  <a:pt x="296384" y="157709"/>
                </a:lnTo>
                <a:lnTo>
                  <a:pt x="308031" y="157275"/>
                </a:lnTo>
                <a:lnTo>
                  <a:pt x="321374" y="153502"/>
                </a:lnTo>
                <a:lnTo>
                  <a:pt x="331233" y="147709"/>
                </a:lnTo>
                <a:lnTo>
                  <a:pt x="342623" y="138068"/>
                </a:lnTo>
                <a:lnTo>
                  <a:pt x="349064" y="129806"/>
                </a:lnTo>
                <a:lnTo>
                  <a:pt x="301116" y="129806"/>
                </a:lnTo>
                <a:lnTo>
                  <a:pt x="294385" y="128028"/>
                </a:lnTo>
                <a:lnTo>
                  <a:pt x="286892" y="123964"/>
                </a:lnTo>
                <a:lnTo>
                  <a:pt x="290101" y="107581"/>
                </a:lnTo>
                <a:lnTo>
                  <a:pt x="265302" y="107581"/>
                </a:lnTo>
                <a:lnTo>
                  <a:pt x="264159" y="106692"/>
                </a:lnTo>
                <a:lnTo>
                  <a:pt x="263143" y="105676"/>
                </a:lnTo>
                <a:lnTo>
                  <a:pt x="262127" y="104533"/>
                </a:lnTo>
                <a:lnTo>
                  <a:pt x="261111" y="103517"/>
                </a:lnTo>
                <a:lnTo>
                  <a:pt x="260096" y="102374"/>
                </a:lnTo>
                <a:lnTo>
                  <a:pt x="258952" y="101231"/>
                </a:lnTo>
                <a:lnTo>
                  <a:pt x="258204" y="100410"/>
                </a:lnTo>
                <a:lnTo>
                  <a:pt x="236600" y="67703"/>
                </a:lnTo>
                <a:lnTo>
                  <a:pt x="235457" y="62115"/>
                </a:lnTo>
                <a:lnTo>
                  <a:pt x="234216" y="56654"/>
                </a:lnTo>
                <a:lnTo>
                  <a:pt x="234314" y="51447"/>
                </a:lnTo>
                <a:lnTo>
                  <a:pt x="236854" y="42684"/>
                </a:lnTo>
                <a:lnTo>
                  <a:pt x="239140" y="38874"/>
                </a:lnTo>
                <a:lnTo>
                  <a:pt x="242569" y="35699"/>
                </a:lnTo>
                <a:lnTo>
                  <a:pt x="247268" y="31254"/>
                </a:lnTo>
                <a:lnTo>
                  <a:pt x="252729" y="28841"/>
                </a:lnTo>
                <a:lnTo>
                  <a:pt x="265049" y="28079"/>
                </a:lnTo>
                <a:lnTo>
                  <a:pt x="321787" y="28079"/>
                </a:lnTo>
                <a:lnTo>
                  <a:pt x="315222" y="22097"/>
                </a:lnTo>
                <a:lnTo>
                  <a:pt x="305229" y="14575"/>
                </a:lnTo>
                <a:lnTo>
                  <a:pt x="293239" y="7095"/>
                </a:lnTo>
                <a:lnTo>
                  <a:pt x="281818" y="2650"/>
                </a:lnTo>
                <a:lnTo>
                  <a:pt x="268529" y="0"/>
                </a:lnTo>
                <a:close/>
              </a:path>
              <a:path w="359409" h="365125">
                <a:moveTo>
                  <a:pt x="341560" y="50685"/>
                </a:moveTo>
                <a:lnTo>
                  <a:pt x="301243" y="50685"/>
                </a:lnTo>
                <a:lnTo>
                  <a:pt x="302132" y="51701"/>
                </a:lnTo>
                <a:lnTo>
                  <a:pt x="303149" y="52717"/>
                </a:lnTo>
                <a:lnTo>
                  <a:pt x="304164" y="53606"/>
                </a:lnTo>
                <a:lnTo>
                  <a:pt x="307212" y="56654"/>
                </a:lnTo>
                <a:lnTo>
                  <a:pt x="329564" y="90055"/>
                </a:lnTo>
                <a:lnTo>
                  <a:pt x="331850" y="106184"/>
                </a:lnTo>
                <a:lnTo>
                  <a:pt x="330580" y="110756"/>
                </a:lnTo>
                <a:lnTo>
                  <a:pt x="329310" y="115201"/>
                </a:lnTo>
                <a:lnTo>
                  <a:pt x="327025" y="119011"/>
                </a:lnTo>
                <a:lnTo>
                  <a:pt x="323596" y="122186"/>
                </a:lnTo>
                <a:lnTo>
                  <a:pt x="318897" y="126631"/>
                </a:lnTo>
                <a:lnTo>
                  <a:pt x="313562" y="129044"/>
                </a:lnTo>
                <a:lnTo>
                  <a:pt x="301116" y="129806"/>
                </a:lnTo>
                <a:lnTo>
                  <a:pt x="349064" y="129806"/>
                </a:lnTo>
                <a:lnTo>
                  <a:pt x="350303" y="128217"/>
                </a:lnTo>
                <a:lnTo>
                  <a:pt x="356180" y="116537"/>
                </a:lnTo>
                <a:lnTo>
                  <a:pt x="358840" y="104787"/>
                </a:lnTo>
                <a:lnTo>
                  <a:pt x="358940" y="91493"/>
                </a:lnTo>
                <a:lnTo>
                  <a:pt x="357092" y="82188"/>
                </a:lnTo>
                <a:lnTo>
                  <a:pt x="352826" y="70819"/>
                </a:lnTo>
                <a:lnTo>
                  <a:pt x="345097" y="55578"/>
                </a:lnTo>
                <a:lnTo>
                  <a:pt x="341560" y="50685"/>
                </a:lnTo>
                <a:close/>
              </a:path>
              <a:path w="359409" h="365125">
                <a:moveTo>
                  <a:pt x="321787" y="28079"/>
                </a:moveTo>
                <a:lnTo>
                  <a:pt x="265049" y="28079"/>
                </a:lnTo>
                <a:lnTo>
                  <a:pt x="272033" y="29857"/>
                </a:lnTo>
                <a:lnTo>
                  <a:pt x="279780" y="33921"/>
                </a:lnTo>
                <a:lnTo>
                  <a:pt x="265302" y="107581"/>
                </a:lnTo>
                <a:lnTo>
                  <a:pt x="290101" y="107581"/>
                </a:lnTo>
                <a:lnTo>
                  <a:pt x="301243" y="50685"/>
                </a:lnTo>
                <a:lnTo>
                  <a:pt x="341560" y="50685"/>
                </a:lnTo>
                <a:lnTo>
                  <a:pt x="337705" y="45352"/>
                </a:lnTo>
                <a:lnTo>
                  <a:pt x="328802" y="35064"/>
                </a:lnTo>
                <a:lnTo>
                  <a:pt x="324044" y="30136"/>
                </a:lnTo>
                <a:lnTo>
                  <a:pt x="321787" y="28079"/>
                </a:lnTo>
                <a:close/>
              </a:path>
            </a:pathLst>
          </a:custGeom>
          <a:solidFill>
            <a:srgbClr val="00A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371335" y="3614125"/>
            <a:ext cx="4464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235" dirty="0">
                <a:solidFill>
                  <a:srgbClr val="00AA03"/>
                </a:solidFill>
                <a:latin typeface="FZLTZHB--B51-0"/>
                <a:cs typeface="FZLTZHB--B51-0"/>
              </a:rPr>
              <a:t>300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29628" y="2473451"/>
            <a:ext cx="99059" cy="291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68796" y="3020567"/>
            <a:ext cx="117348" cy="2087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32092" y="4101084"/>
            <a:ext cx="307848" cy="1661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34410" y="2303830"/>
            <a:ext cx="307657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45" dirty="0">
                <a:latin typeface="Arial"/>
                <a:cs typeface="Arial"/>
              </a:rPr>
              <a:t>R</a:t>
            </a:r>
            <a:r>
              <a:rPr spc="-155" dirty="0">
                <a:latin typeface="Arial"/>
                <a:cs typeface="Arial"/>
              </a:rPr>
              <a:t>GB</a:t>
            </a:r>
            <a:r>
              <a:rPr spc="-5" dirty="0">
                <a:latin typeface="Arial Unicode MS"/>
                <a:cs typeface="Arial Unicode MS"/>
              </a:rPr>
              <a:t>色彩体系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90442" y="2303830"/>
            <a:ext cx="256286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练习与作业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0255">
              <a:lnSpc>
                <a:spcPct val="100000"/>
              </a:lnSpc>
            </a:pPr>
            <a:r>
              <a:rPr spc="-345" dirty="0">
                <a:latin typeface="Arial"/>
                <a:cs typeface="Arial"/>
              </a:rPr>
              <a:t>R</a:t>
            </a:r>
            <a:r>
              <a:rPr spc="-155" dirty="0">
                <a:latin typeface="Arial"/>
                <a:cs typeface="Arial"/>
              </a:rPr>
              <a:t>GB</a:t>
            </a:r>
            <a:r>
              <a:rPr spc="-5" dirty="0">
                <a:latin typeface="Arial Unicode MS"/>
                <a:cs typeface="Arial Unicode MS"/>
              </a:rPr>
              <a:t>色彩模式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82645" y="1620010"/>
            <a:ext cx="5756275" cy="280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由三种颜色构成的万物色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000">
              <a:latin typeface="Times New Roman"/>
              <a:cs typeface="Times New Roman"/>
            </a:endParaRPr>
          </a:p>
          <a:p>
            <a:pPr marL="125095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80" dirty="0">
                <a:latin typeface="Arial"/>
                <a:cs typeface="Arial"/>
              </a:rPr>
              <a:t>R</a:t>
            </a:r>
            <a:r>
              <a:rPr sz="2400" b="1" spc="-70" dirty="0">
                <a:latin typeface="Arial"/>
                <a:cs typeface="Arial"/>
              </a:rPr>
              <a:t>G</a:t>
            </a:r>
            <a:r>
              <a:rPr sz="2400" b="1" spc="-6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指红蓝绿三个通道的颜色组合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125095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覆盖视力所能感知的所有颜色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5095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80" dirty="0">
                <a:latin typeface="Arial"/>
                <a:cs typeface="Arial"/>
              </a:rPr>
              <a:t>R</a:t>
            </a:r>
            <a:r>
              <a:rPr sz="2400" b="1" spc="-70" dirty="0">
                <a:latin typeface="Arial"/>
                <a:cs typeface="Arial"/>
              </a:rPr>
              <a:t>G</a:t>
            </a:r>
            <a:r>
              <a:rPr sz="2400" b="1" spc="-6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每色取值范</a:t>
            </a:r>
            <a:r>
              <a:rPr sz="2400" b="1" spc="-10" dirty="0">
                <a:latin typeface="Heiti SC"/>
                <a:cs typeface="Heiti SC"/>
              </a:rPr>
              <a:t>围</a:t>
            </a:r>
            <a:r>
              <a:rPr sz="2400" b="1" spc="140" dirty="0">
                <a:latin typeface="Arial"/>
                <a:cs typeface="Arial"/>
              </a:rPr>
              <a:t>0</a:t>
            </a:r>
            <a:r>
              <a:rPr sz="2400" b="1" spc="240" dirty="0">
                <a:latin typeface="Arial"/>
                <a:cs typeface="Arial"/>
              </a:rPr>
              <a:t>-</a:t>
            </a:r>
            <a:r>
              <a:rPr sz="2400" b="1" spc="140" dirty="0">
                <a:latin typeface="Arial"/>
                <a:cs typeface="Arial"/>
              </a:rPr>
              <a:t>255</a:t>
            </a:r>
            <a:r>
              <a:rPr sz="2400" b="1" dirty="0">
                <a:latin typeface="Heiti SC"/>
                <a:cs typeface="Heiti SC"/>
              </a:rPr>
              <a:t>整数或</a:t>
            </a:r>
            <a:r>
              <a:rPr sz="2400" b="1" spc="140" dirty="0">
                <a:latin typeface="Arial"/>
                <a:cs typeface="Arial"/>
              </a:rPr>
              <a:t>0</a:t>
            </a:r>
            <a:r>
              <a:rPr sz="2400" b="1" spc="240" dirty="0">
                <a:latin typeface="Arial"/>
                <a:cs typeface="Arial"/>
              </a:rPr>
              <a:t>-</a:t>
            </a:r>
            <a:r>
              <a:rPr sz="2400" b="1" spc="140" dirty="0">
                <a:latin typeface="Arial"/>
                <a:cs typeface="Arial"/>
              </a:rPr>
              <a:t>1</a:t>
            </a:r>
            <a:r>
              <a:rPr sz="2400" b="1" dirty="0">
                <a:latin typeface="Heiti SC"/>
                <a:cs typeface="Heiti SC"/>
              </a:rPr>
              <a:t>小数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3088" y="2273807"/>
            <a:ext cx="2348484" cy="2346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025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常用</a:t>
            </a:r>
            <a:r>
              <a:rPr spc="-345" dirty="0">
                <a:latin typeface="Arial"/>
                <a:cs typeface="Arial"/>
              </a:rPr>
              <a:t>R</a:t>
            </a:r>
            <a:r>
              <a:rPr spc="-155" dirty="0">
                <a:latin typeface="Arial"/>
                <a:cs typeface="Arial"/>
              </a:rPr>
              <a:t>GB</a:t>
            </a:r>
            <a:r>
              <a:rPr spc="-5" dirty="0">
                <a:latin typeface="Arial Unicode MS"/>
                <a:cs typeface="Arial Unicode MS"/>
              </a:rPr>
              <a:t>色彩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49223" y="1413255"/>
          <a:ext cx="7669351" cy="312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9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0210">
                <a:tc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latin typeface="Heiti SC"/>
                          <a:cs typeface="Heiti SC"/>
                        </a:rPr>
                        <a:t>英文名称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22300">
                        <a:lnSpc>
                          <a:spcPct val="100000"/>
                        </a:lnSpc>
                      </a:pPr>
                      <a:r>
                        <a:rPr sz="1700" b="1" spc="-2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700" b="1" spc="-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700" b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700" b="1" spc="-5" dirty="0">
                          <a:latin typeface="Heiti SC"/>
                          <a:cs typeface="Heiti SC"/>
                        </a:rPr>
                        <a:t>整数值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54990">
                        <a:lnSpc>
                          <a:spcPct val="100000"/>
                        </a:lnSpc>
                      </a:pPr>
                      <a:r>
                        <a:rPr sz="1700" b="1" spc="-3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700" b="1" spc="-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700" b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700" b="1" spc="-5" dirty="0">
                          <a:latin typeface="Heiti SC"/>
                          <a:cs typeface="Heiti SC"/>
                        </a:rPr>
                        <a:t>小数值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721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中文名称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168">
                <a:tc>
                  <a:txBody>
                    <a:bodyPr/>
                    <a:lstStyle/>
                    <a:p>
                      <a:pPr marL="44132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700" spc="-1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e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白色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493">
                <a:tc>
                  <a:txBody>
                    <a:bodyPr/>
                    <a:lstStyle/>
                    <a:p>
                      <a:pPr marL="386080">
                        <a:lnSpc>
                          <a:spcPct val="100000"/>
                        </a:lnSpc>
                      </a:pPr>
                      <a:r>
                        <a:rPr sz="1700" spc="-1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low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黄色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353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ge</a:t>
                      </a:r>
                      <a:r>
                        <a:rPr sz="1700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ta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62420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 Unicode MS"/>
                          <a:cs typeface="Arial Unicode MS"/>
                        </a:rPr>
                        <a:t>洋红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4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ya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n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 Unicode MS"/>
                          <a:cs typeface="Arial Unicode MS"/>
                        </a:rPr>
                        <a:t>青色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bl</a:t>
                      </a:r>
                      <a:r>
                        <a:rPr sz="1700" spc="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e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75120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 Unicode MS"/>
                          <a:cs typeface="Arial Unicode MS"/>
                        </a:rPr>
                        <a:t>蓝色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467">
                <a:tc>
                  <a:txBody>
                    <a:bodyPr/>
                    <a:lstStyle/>
                    <a:p>
                      <a:pPr marL="4457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bl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ck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黑色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025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常用</a:t>
            </a:r>
            <a:r>
              <a:rPr spc="-345" dirty="0">
                <a:latin typeface="Arial"/>
                <a:cs typeface="Arial"/>
              </a:rPr>
              <a:t>R</a:t>
            </a:r>
            <a:r>
              <a:rPr spc="-155" dirty="0">
                <a:latin typeface="Arial"/>
                <a:cs typeface="Arial"/>
              </a:rPr>
              <a:t>GB</a:t>
            </a:r>
            <a:r>
              <a:rPr spc="-5" dirty="0">
                <a:latin typeface="Arial Unicode MS"/>
                <a:cs typeface="Arial Unicode MS"/>
              </a:rPr>
              <a:t>色彩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49223" y="1413255"/>
          <a:ext cx="7669351" cy="312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9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0210">
                <a:tc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latin typeface="Heiti SC"/>
                          <a:cs typeface="Heiti SC"/>
                        </a:rPr>
                        <a:t>英文名称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22300">
                        <a:lnSpc>
                          <a:spcPct val="100000"/>
                        </a:lnSpc>
                      </a:pPr>
                      <a:r>
                        <a:rPr sz="1700" b="1" spc="-2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700" b="1" spc="-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700" b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700" b="1" spc="-5" dirty="0">
                          <a:latin typeface="Heiti SC"/>
                          <a:cs typeface="Heiti SC"/>
                        </a:rPr>
                        <a:t>整数值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54990">
                        <a:lnSpc>
                          <a:spcPct val="100000"/>
                        </a:lnSpc>
                      </a:pPr>
                      <a:r>
                        <a:rPr sz="1700" b="1" spc="-3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700" b="1" spc="-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700" b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700" b="1" spc="-5" dirty="0">
                          <a:latin typeface="Heiti SC"/>
                          <a:cs typeface="Heiti SC"/>
                        </a:rPr>
                        <a:t>小数值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721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中文名称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168">
                <a:tc>
                  <a:txBody>
                    <a:bodyPr/>
                    <a:lstStyle/>
                    <a:p>
                      <a:pPr marL="31496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se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he</a:t>
                      </a:r>
                      <a:r>
                        <a:rPr sz="1700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l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8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50482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93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48704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海贝色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4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gold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215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5087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0.84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金色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3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pi</a:t>
                      </a:r>
                      <a:r>
                        <a:rPr sz="1700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k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50482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80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48704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 Unicode MS"/>
                          <a:cs typeface="Arial Unicode MS"/>
                        </a:rPr>
                        <a:t>粉红色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455">
                <a:tc>
                  <a:txBody>
                    <a:bodyPr/>
                    <a:lstStyle/>
                    <a:p>
                      <a:pPr marL="3860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700" spc="-3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wn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165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42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42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4480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16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 Unicode MS"/>
                          <a:cs typeface="Arial Unicode MS"/>
                        </a:rPr>
                        <a:t>棕色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purple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560070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160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32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240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35115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94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 Unicode MS"/>
                          <a:cs typeface="Arial Unicode MS"/>
                        </a:rPr>
                        <a:t>紫色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467">
                <a:tc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</a:pPr>
                      <a:r>
                        <a:rPr sz="1700" spc="-1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om</a:t>
                      </a:r>
                      <a:r>
                        <a:rPr sz="1700" spc="-15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o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99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71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0.39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0.28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8069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番茄色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5855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35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的</a:t>
            </a:r>
            <a:r>
              <a:rPr spc="-345" dirty="0">
                <a:latin typeface="Arial"/>
                <a:cs typeface="Arial"/>
              </a:rPr>
              <a:t>R</a:t>
            </a:r>
            <a:r>
              <a:rPr spc="-155" dirty="0">
                <a:latin typeface="Arial"/>
                <a:cs typeface="Arial"/>
              </a:rPr>
              <a:t>GB</a:t>
            </a:r>
            <a:r>
              <a:rPr spc="-5" dirty="0">
                <a:latin typeface="Arial Unicode MS"/>
                <a:cs typeface="Arial Unicode MS"/>
              </a:rPr>
              <a:t>色彩模式</a:t>
            </a:r>
          </a:p>
        </p:txBody>
      </p:sp>
      <p:sp>
        <p:nvSpPr>
          <p:cNvPr id="6" name="object 6"/>
          <p:cNvSpPr/>
          <p:nvPr/>
        </p:nvSpPr>
        <p:spPr>
          <a:xfrm>
            <a:off x="323088" y="2273807"/>
            <a:ext cx="2348484" cy="2346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41244" y="1620010"/>
            <a:ext cx="6116955" cy="29443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313940" algn="l"/>
              </a:tabLst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默认采用小数值	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可切换为整数值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1508125">
              <a:lnSpc>
                <a:spcPct val="100000"/>
              </a:lnSpc>
            </a:pPr>
            <a:r>
              <a:rPr sz="2400" b="1" spc="150" dirty="0" err="1">
                <a:solidFill>
                  <a:srgbClr val="006FC0"/>
                </a:solidFill>
                <a:latin typeface="FZLTZHB--B51-0"/>
                <a:cs typeface="Arial Unicode MS" panose="020B0604020202020204" pitchFamily="34" charset="-128"/>
              </a:rPr>
              <a:t>tu</a:t>
            </a:r>
            <a:r>
              <a:rPr sz="2400" b="1" spc="125" dirty="0" err="1">
                <a:solidFill>
                  <a:srgbClr val="006FC0"/>
                </a:solidFill>
                <a:latin typeface="FZLTZHB--B51-0"/>
                <a:cs typeface="Arial Unicode MS" panose="020B0604020202020204" pitchFamily="34" charset="-128"/>
              </a:rPr>
              <a:t>r</a:t>
            </a:r>
            <a:r>
              <a:rPr sz="2400" b="1" spc="204" dirty="0" err="1">
                <a:solidFill>
                  <a:srgbClr val="006FC0"/>
                </a:solidFill>
                <a:latin typeface="FZLTZHB--B51-0"/>
                <a:cs typeface="Arial Unicode MS" panose="020B0604020202020204" pitchFamily="34" charset="-128"/>
              </a:rPr>
              <a:t>tl</a:t>
            </a:r>
            <a:r>
              <a:rPr sz="2400" b="1" spc="430" dirty="0" err="1">
                <a:solidFill>
                  <a:srgbClr val="006FC0"/>
                </a:solidFill>
                <a:latin typeface="FZLTZHB--B51-0"/>
                <a:cs typeface="Arial Unicode MS" panose="020B0604020202020204" pitchFamily="34" charset="-128"/>
              </a:rPr>
              <a:t>e</a:t>
            </a:r>
            <a:r>
              <a:rPr sz="2400" b="1" spc="515" dirty="0" err="1">
                <a:solidFill>
                  <a:srgbClr val="006FC0"/>
                </a:solidFill>
                <a:latin typeface="FZLTZHB--B51-0"/>
                <a:cs typeface="Arial Unicode MS" panose="020B0604020202020204" pitchFamily="34" charset="-128"/>
              </a:rPr>
              <a:t>.</a:t>
            </a:r>
            <a:r>
              <a:rPr sz="2400" b="1" spc="-190" dirty="0" err="1">
                <a:solidFill>
                  <a:srgbClr val="D98430"/>
                </a:solidFill>
                <a:latin typeface="FZLTZHB--B51-0"/>
                <a:cs typeface="Arial Unicode MS" panose="020B0604020202020204" pitchFamily="34" charset="-128"/>
              </a:rPr>
              <a:t>c</a:t>
            </a:r>
            <a:r>
              <a:rPr lang="zh-CN" altLang="en-US" sz="2400" b="1" spc="-254" dirty="0">
                <a:solidFill>
                  <a:srgbClr val="D98430"/>
                </a:solidFill>
                <a:latin typeface="FZLTZHB--B51-0"/>
                <a:cs typeface="Arial Unicode MS" panose="020B0604020202020204" pitchFamily="34" charset="-128"/>
              </a:rPr>
              <a:t> </a:t>
            </a:r>
            <a:r>
              <a:rPr lang="en-US" altLang="zh-CN" sz="2400" b="1" spc="-254" dirty="0" err="1">
                <a:solidFill>
                  <a:srgbClr val="D98430"/>
                </a:solidFill>
                <a:latin typeface="FZLTZHB--B51-0"/>
                <a:cs typeface="Arial Unicode MS" panose="020B0604020202020204" pitchFamily="34" charset="-128"/>
              </a:rPr>
              <a:t>olcor</a:t>
            </a:r>
            <a:r>
              <a:rPr lang="en-US" altLang="zh-CN" sz="2400" b="1" spc="-254" dirty="0">
                <a:solidFill>
                  <a:srgbClr val="D98430"/>
                </a:solidFill>
                <a:latin typeface="FZLTZHB--B51-0"/>
                <a:cs typeface="Arial Unicode MS" panose="020B0604020202020204" pitchFamily="34" charset="-128"/>
              </a:rPr>
              <a:t> mode</a:t>
            </a:r>
            <a:r>
              <a:rPr sz="2400" b="1" spc="375" dirty="0">
                <a:solidFill>
                  <a:srgbClr val="006FC0"/>
                </a:solidFill>
                <a:latin typeface="FZLTZHB--B51-0"/>
                <a:cs typeface="Arial Unicode MS" panose="020B0604020202020204" pitchFamily="34" charset="-128"/>
              </a:rPr>
              <a:t>(</a:t>
            </a:r>
            <a:r>
              <a:rPr sz="2400" b="1" spc="-1075" dirty="0">
                <a:solidFill>
                  <a:srgbClr val="00AA03"/>
                </a:solidFill>
                <a:latin typeface="FZLTZHB--B51-0"/>
                <a:cs typeface="Arial Unicode MS" panose="020B0604020202020204" pitchFamily="34" charset="-128"/>
              </a:rPr>
              <a:t>m</a:t>
            </a:r>
            <a:r>
              <a:rPr lang="en-US" altLang="zh-CN" sz="2400" b="1" spc="-1075" dirty="0">
                <a:solidFill>
                  <a:srgbClr val="00AA03"/>
                </a:solidFill>
                <a:latin typeface="FZLTZHB--B51-0"/>
                <a:cs typeface="Arial Unicode MS" panose="020B0604020202020204" pitchFamily="34" charset="-128"/>
              </a:rPr>
              <a:t>    </a:t>
            </a:r>
            <a:r>
              <a:rPr lang="en-US" altLang="zh-CN" sz="2400" b="1" spc="-270" dirty="0">
                <a:solidFill>
                  <a:srgbClr val="00AA03"/>
                </a:solidFill>
                <a:latin typeface="FZLTZHB--B51-0"/>
                <a:cs typeface="Arial Unicode MS" panose="020B0604020202020204" pitchFamily="34" charset="-128"/>
              </a:rPr>
              <a:t>  o</a:t>
            </a:r>
            <a:r>
              <a:rPr sz="2400" b="1" spc="-270" dirty="0">
                <a:solidFill>
                  <a:srgbClr val="00AA03"/>
                </a:solidFill>
                <a:latin typeface="FZLTZHB--B51-0"/>
                <a:cs typeface="Arial Unicode MS" panose="020B0604020202020204" pitchFamily="34" charset="-128"/>
              </a:rPr>
              <a:t>d</a:t>
            </a:r>
            <a:r>
              <a:rPr sz="2400" b="1" spc="-265" dirty="0">
                <a:solidFill>
                  <a:srgbClr val="00AA03"/>
                </a:solidFill>
                <a:latin typeface="FZLTZHB--B51-0"/>
                <a:cs typeface="Arial Unicode MS" panose="020B0604020202020204" pitchFamily="34" charset="-128"/>
              </a:rPr>
              <a:t>e</a:t>
            </a:r>
            <a:r>
              <a:rPr sz="2400" b="1" spc="370" dirty="0">
                <a:solidFill>
                  <a:srgbClr val="006FC0"/>
                </a:solidFill>
                <a:latin typeface="FZLTZHB--B51-0"/>
                <a:cs typeface="Arial Unicode MS" panose="020B0604020202020204" pitchFamily="34" charset="-128"/>
              </a:rPr>
              <a:t>)</a:t>
            </a:r>
            <a:endParaRPr sz="2400" dirty="0">
              <a:latin typeface="FZLTZHB--B51-0"/>
              <a:cs typeface="Arial Unicode MS" panose="020B0604020202020204" pitchFamily="34" charset="-128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882650">
              <a:lnSpc>
                <a:spcPct val="100000"/>
              </a:lnSpc>
              <a:spcBef>
                <a:spcPts val="1565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05" dirty="0">
                <a:solidFill>
                  <a:srgbClr val="00AA03"/>
                </a:solidFill>
                <a:latin typeface="Arial"/>
                <a:cs typeface="Arial"/>
              </a:rPr>
              <a:t>1</a:t>
            </a:r>
            <a:r>
              <a:rPr sz="2400" b="1" spc="40" dirty="0">
                <a:solidFill>
                  <a:srgbClr val="00AA03"/>
                </a:solidFill>
                <a:latin typeface="Arial"/>
                <a:cs typeface="Arial"/>
              </a:rPr>
              <a:t>.</a:t>
            </a:r>
            <a:r>
              <a:rPr sz="2400" b="1" spc="140" dirty="0">
                <a:solidFill>
                  <a:srgbClr val="00AA03"/>
                </a:solidFill>
                <a:latin typeface="Arial"/>
                <a:cs typeface="Arial"/>
              </a:rPr>
              <a:t>0</a:t>
            </a: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-80" dirty="0">
                <a:latin typeface="Arial"/>
                <a:cs typeface="Arial"/>
              </a:rPr>
              <a:t>R</a:t>
            </a:r>
            <a:r>
              <a:rPr sz="2400" b="1" spc="-70" dirty="0">
                <a:latin typeface="Arial"/>
                <a:cs typeface="Arial"/>
              </a:rPr>
              <a:t>G</a:t>
            </a:r>
            <a:r>
              <a:rPr sz="2400" b="1" spc="-55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小数值模式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88265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40" dirty="0">
                <a:solidFill>
                  <a:srgbClr val="00AA03"/>
                </a:solidFill>
                <a:latin typeface="Arial"/>
                <a:cs typeface="Arial"/>
              </a:rPr>
              <a:t>255</a:t>
            </a: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-80" dirty="0">
                <a:latin typeface="Arial"/>
                <a:cs typeface="Arial"/>
              </a:rPr>
              <a:t>R</a:t>
            </a:r>
            <a:r>
              <a:rPr sz="2400" b="1" spc="-70" dirty="0">
                <a:latin typeface="Arial"/>
                <a:cs typeface="Arial"/>
              </a:rPr>
              <a:t>G</a:t>
            </a:r>
            <a:r>
              <a:rPr sz="2400" b="1" spc="-6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整数值模式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单元小结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27377" y="1560879"/>
            <a:ext cx="6747509" cy="2475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155" dirty="0">
                <a:latin typeface="Arial"/>
                <a:cs typeface="Arial"/>
              </a:rPr>
              <a:t>t</a:t>
            </a:r>
            <a:r>
              <a:rPr sz="2000" b="1" spc="90" dirty="0">
                <a:latin typeface="Arial"/>
                <a:cs typeface="Arial"/>
              </a:rPr>
              <a:t>u</a:t>
            </a:r>
            <a:r>
              <a:rPr sz="2000" b="1" spc="110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库的海龟绘图法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105" dirty="0">
                <a:latin typeface="Arial"/>
                <a:cs typeface="Arial"/>
              </a:rPr>
              <a:t>tu</a:t>
            </a:r>
            <a:r>
              <a:rPr sz="2000" b="1" spc="145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e.s</a:t>
            </a:r>
            <a:r>
              <a:rPr sz="2000" b="1" spc="-10" dirty="0">
                <a:latin typeface="Arial"/>
                <a:cs typeface="Arial"/>
              </a:rPr>
              <a:t>e</a:t>
            </a:r>
            <a:r>
              <a:rPr sz="2000" b="1" spc="110" dirty="0">
                <a:latin typeface="Arial"/>
                <a:cs typeface="Arial"/>
              </a:rPr>
              <a:t>tup</a:t>
            </a:r>
            <a:r>
              <a:rPr sz="2000" b="1" spc="105" dirty="0">
                <a:latin typeface="Arial"/>
                <a:cs typeface="Arial"/>
              </a:rPr>
              <a:t>()</a:t>
            </a:r>
            <a:r>
              <a:rPr sz="2000" b="1" dirty="0">
                <a:latin typeface="Heiti SC"/>
                <a:cs typeface="Heiti SC"/>
              </a:rPr>
              <a:t>调整绘图窗体在电</a:t>
            </a:r>
            <a:r>
              <a:rPr sz="2000" b="1" spc="-15" dirty="0">
                <a:latin typeface="Heiti SC"/>
                <a:cs typeface="Heiti SC"/>
              </a:rPr>
              <a:t>脑</a:t>
            </a:r>
            <a:r>
              <a:rPr sz="2000" b="1" dirty="0">
                <a:latin typeface="Heiti SC"/>
                <a:cs typeface="Heiti SC"/>
              </a:rPr>
              <a:t>屏幕</a:t>
            </a:r>
            <a:r>
              <a:rPr sz="2000" b="1" spc="-15" dirty="0">
                <a:latin typeface="Heiti SC"/>
                <a:cs typeface="Heiti SC"/>
              </a:rPr>
              <a:t>中</a:t>
            </a:r>
            <a:r>
              <a:rPr sz="2000" b="1" dirty="0">
                <a:latin typeface="Heiti SC"/>
                <a:cs typeface="Heiti SC"/>
              </a:rPr>
              <a:t>的布局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画布上以中心为原点的</a:t>
            </a:r>
            <a:r>
              <a:rPr sz="2000" b="1" spc="-15" dirty="0">
                <a:latin typeface="Heiti SC"/>
                <a:cs typeface="Heiti SC"/>
              </a:rPr>
              <a:t>空</a:t>
            </a:r>
            <a:r>
              <a:rPr sz="2000" b="1" dirty="0">
                <a:latin typeface="Heiti SC"/>
                <a:cs typeface="Heiti SC"/>
              </a:rPr>
              <a:t>间坐</a:t>
            </a:r>
            <a:r>
              <a:rPr sz="2000" b="1" spc="-15" dirty="0">
                <a:latin typeface="Heiti SC"/>
                <a:cs typeface="Heiti SC"/>
              </a:rPr>
              <a:t>标</a:t>
            </a:r>
            <a:r>
              <a:rPr sz="2000" b="1" spc="5" dirty="0">
                <a:latin typeface="Heiti SC"/>
                <a:cs typeface="Heiti SC"/>
              </a:rPr>
              <a:t>系</a:t>
            </a:r>
            <a:r>
              <a:rPr sz="2000" b="1" spc="-95" dirty="0">
                <a:latin typeface="Arial"/>
                <a:cs typeface="Arial"/>
              </a:rPr>
              <a:t>: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绝对坐标</a:t>
            </a:r>
            <a:r>
              <a:rPr sz="2000" b="1" spc="375" dirty="0">
                <a:latin typeface="Arial"/>
                <a:cs typeface="Arial"/>
              </a:rPr>
              <a:t>&amp;</a:t>
            </a:r>
            <a:r>
              <a:rPr sz="2000" b="1" dirty="0">
                <a:latin typeface="Heiti SC"/>
                <a:cs typeface="Heiti SC"/>
              </a:rPr>
              <a:t>海龟坐标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画布上以空间</a:t>
            </a:r>
            <a:r>
              <a:rPr sz="2000" b="1" spc="60" dirty="0">
                <a:latin typeface="Arial"/>
                <a:cs typeface="Arial"/>
              </a:rPr>
              <a:t>x</a:t>
            </a:r>
            <a:r>
              <a:rPr sz="2000" b="1" dirty="0">
                <a:latin typeface="Heiti SC"/>
                <a:cs typeface="Heiti SC"/>
              </a:rPr>
              <a:t>轴为</a:t>
            </a:r>
            <a:r>
              <a:rPr sz="2000" b="1" spc="120" dirty="0">
                <a:latin typeface="Arial"/>
                <a:cs typeface="Arial"/>
              </a:rPr>
              <a:t>0</a:t>
            </a:r>
            <a:r>
              <a:rPr sz="2000" b="1" dirty="0">
                <a:latin typeface="Heiti SC"/>
                <a:cs typeface="Heiti SC"/>
              </a:rPr>
              <a:t>度的角度坐</a:t>
            </a:r>
            <a:r>
              <a:rPr sz="2000" b="1" spc="-10" dirty="0">
                <a:latin typeface="Heiti SC"/>
                <a:cs typeface="Heiti SC"/>
              </a:rPr>
              <a:t>标</a:t>
            </a:r>
            <a:r>
              <a:rPr sz="2000" b="1" spc="-15" dirty="0">
                <a:latin typeface="Heiti SC"/>
                <a:cs typeface="Heiti SC"/>
              </a:rPr>
              <a:t>系</a:t>
            </a:r>
            <a:r>
              <a:rPr sz="2000" b="1" spc="-95" dirty="0">
                <a:latin typeface="Arial"/>
                <a:cs typeface="Arial"/>
              </a:rPr>
              <a:t>: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绝对角</a:t>
            </a:r>
            <a:r>
              <a:rPr sz="2000" b="1" spc="-5" dirty="0">
                <a:latin typeface="Heiti SC"/>
                <a:cs typeface="Heiti SC"/>
              </a:rPr>
              <a:t>度</a:t>
            </a:r>
            <a:r>
              <a:rPr sz="2000" b="1" spc="375" dirty="0">
                <a:latin typeface="Arial"/>
                <a:cs typeface="Arial"/>
              </a:rPr>
              <a:t>&amp;</a:t>
            </a:r>
            <a:r>
              <a:rPr sz="2000" b="1" dirty="0">
                <a:latin typeface="Heiti SC"/>
                <a:cs typeface="Heiti SC"/>
              </a:rPr>
              <a:t>海龟角度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-65" dirty="0">
                <a:latin typeface="Arial"/>
                <a:cs typeface="Arial"/>
              </a:rPr>
              <a:t>R</a:t>
            </a:r>
            <a:r>
              <a:rPr sz="2000" b="1" spc="-60" dirty="0">
                <a:latin typeface="Arial"/>
                <a:cs typeface="Arial"/>
              </a:rPr>
              <a:t>G</a:t>
            </a:r>
            <a:r>
              <a:rPr sz="2000" b="1" spc="-50" dirty="0">
                <a:latin typeface="Arial"/>
                <a:cs typeface="Arial"/>
              </a:rPr>
              <a:t>B</a:t>
            </a:r>
            <a:r>
              <a:rPr sz="2000" b="1" dirty="0">
                <a:latin typeface="Heiti SC"/>
                <a:cs typeface="Heiti SC"/>
              </a:rPr>
              <a:t>色彩</a:t>
            </a:r>
            <a:r>
              <a:rPr sz="2000" b="1" spc="5" dirty="0">
                <a:latin typeface="Heiti SC"/>
                <a:cs typeface="Heiti SC"/>
              </a:rPr>
              <a:t>体</a:t>
            </a:r>
            <a:r>
              <a:rPr sz="2000" b="1" dirty="0">
                <a:latin typeface="Heiti SC"/>
                <a:cs typeface="Heiti SC"/>
              </a:rPr>
              <a:t>系，整数</a:t>
            </a:r>
            <a:r>
              <a:rPr sz="2000" b="1" spc="-15" dirty="0">
                <a:latin typeface="Heiti SC"/>
                <a:cs typeface="Heiti SC"/>
              </a:rPr>
              <a:t>值</a:t>
            </a:r>
            <a:r>
              <a:rPr sz="2000" b="1" spc="375" dirty="0">
                <a:latin typeface="Arial"/>
                <a:cs typeface="Arial"/>
              </a:rPr>
              <a:t>&amp;</a:t>
            </a:r>
            <a:r>
              <a:rPr sz="2000" b="1" spc="-15" dirty="0">
                <a:latin typeface="Heiti SC"/>
                <a:cs typeface="Heiti SC"/>
              </a:rPr>
              <a:t>小</a:t>
            </a:r>
            <a:r>
              <a:rPr sz="2000" b="1" dirty="0">
                <a:latin typeface="Heiti SC"/>
                <a:cs typeface="Heiti SC"/>
              </a:rPr>
              <a:t>数值</a:t>
            </a:r>
            <a:r>
              <a:rPr sz="2000" b="1" spc="-15" dirty="0">
                <a:latin typeface="Heiti SC"/>
                <a:cs typeface="Heiti SC"/>
              </a:rPr>
              <a:t>，</a:t>
            </a:r>
            <a:r>
              <a:rPr sz="2000" b="1" dirty="0">
                <a:latin typeface="Heiti SC"/>
                <a:cs typeface="Heiti SC"/>
              </a:rPr>
              <a:t>色彩</a:t>
            </a:r>
            <a:r>
              <a:rPr sz="2000" b="1" spc="-15" dirty="0">
                <a:latin typeface="Heiti SC"/>
                <a:cs typeface="Heiti SC"/>
              </a:rPr>
              <a:t>模</a:t>
            </a:r>
            <a:r>
              <a:rPr sz="2000" b="1" dirty="0">
                <a:latin typeface="Heiti SC"/>
                <a:cs typeface="Heiti SC"/>
              </a:rPr>
              <a:t>式切换</a:t>
            </a:r>
            <a:endParaRPr sz="2000" dirty="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398208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模块</a:t>
            </a:r>
            <a:r>
              <a:rPr sz="3200" spc="-20" dirty="0">
                <a:latin typeface="Arial"/>
                <a:cs typeface="Arial"/>
              </a:rPr>
              <a:t>1</a:t>
            </a:r>
            <a:r>
              <a:rPr sz="3200" spc="-10" dirty="0">
                <a:latin typeface="Arial"/>
                <a:cs typeface="Arial"/>
              </a:rPr>
              <a:t>:</a:t>
            </a:r>
            <a:r>
              <a:rPr sz="3200" spc="45" dirty="0">
                <a:latin typeface="Arial"/>
                <a:cs typeface="Arial"/>
              </a:rPr>
              <a:t> </a:t>
            </a:r>
            <a:r>
              <a:rPr sz="3200" spc="235" dirty="0">
                <a:latin typeface="Arial"/>
                <a:cs typeface="Arial"/>
              </a:rPr>
              <a:t>tu</a:t>
            </a:r>
            <a:r>
              <a:rPr sz="3200" spc="270" dirty="0">
                <a:latin typeface="Arial"/>
                <a:cs typeface="Arial"/>
              </a:rPr>
              <a:t>r</a:t>
            </a:r>
            <a:r>
              <a:rPr sz="3200" spc="114" dirty="0">
                <a:latin typeface="Arial"/>
                <a:cs typeface="Arial"/>
              </a:rPr>
              <a:t>tl</a:t>
            </a:r>
            <a:r>
              <a:rPr sz="3200" spc="240" dirty="0">
                <a:latin typeface="Arial"/>
                <a:cs typeface="Arial"/>
              </a:rPr>
              <a:t>e</a:t>
            </a:r>
            <a:r>
              <a:rPr sz="3200" dirty="0">
                <a:latin typeface="Arial Unicode MS"/>
                <a:cs typeface="Arial Unicode MS"/>
              </a:rPr>
              <a:t>库的使用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77745" y="4117166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97934" y="2303830"/>
            <a:ext cx="1548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 Unicode MS"/>
                <a:cs typeface="Arial Unicode MS"/>
              </a:rPr>
              <a:t>小花絮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17545" y="1216589"/>
            <a:ext cx="249301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18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800" b="1" spc="120" dirty="0">
                <a:solidFill>
                  <a:srgbClr val="006FC0"/>
                </a:solidFill>
                <a:latin typeface="Arial"/>
                <a:cs typeface="Arial"/>
              </a:rPr>
              <a:t>u</a:t>
            </a:r>
            <a:r>
              <a:rPr sz="2800" b="1" spc="15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800" b="1" spc="85" dirty="0">
                <a:solidFill>
                  <a:srgbClr val="006FC0"/>
                </a:solidFill>
                <a:latin typeface="Arial"/>
                <a:cs typeface="Arial"/>
              </a:rPr>
              <a:t>tl</a:t>
            </a:r>
            <a:r>
              <a:rPr sz="2800" b="1" spc="16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绘图作品</a:t>
            </a:r>
            <a:endParaRPr sz="280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6240" y="2279904"/>
            <a:ext cx="1871472" cy="19080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60142" y="2243885"/>
            <a:ext cx="5806440" cy="149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每个小小成就汇成人生</a:t>
            </a:r>
            <a:r>
              <a:rPr sz="2000" b="1" spc="-15" dirty="0">
                <a:latin typeface="Heiti SC"/>
                <a:cs typeface="Heiti SC"/>
              </a:rPr>
              <a:t>发</a:t>
            </a:r>
            <a:r>
              <a:rPr sz="2000" b="1" dirty="0">
                <a:latin typeface="Heiti SC"/>
                <a:cs typeface="Heiti SC"/>
              </a:rPr>
              <a:t>展的</a:t>
            </a:r>
            <a:r>
              <a:rPr sz="2000" b="1" spc="-15" dirty="0">
                <a:latin typeface="Heiti SC"/>
                <a:cs typeface="Heiti SC"/>
              </a:rPr>
              <a:t>历</a:t>
            </a:r>
            <a:r>
              <a:rPr sz="2000" b="1" dirty="0">
                <a:latin typeface="Heiti SC"/>
                <a:cs typeface="Heiti SC"/>
              </a:rPr>
              <a:t>史坐标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回想小时候的第一幅画</a:t>
            </a:r>
            <a:r>
              <a:rPr sz="2000" b="1" spc="-10" dirty="0">
                <a:latin typeface="Heiti SC"/>
                <a:cs typeface="Heiti SC"/>
              </a:rPr>
              <a:t>、</a:t>
            </a:r>
            <a:r>
              <a:rPr sz="2000" b="1" dirty="0">
                <a:latin typeface="Heiti SC"/>
                <a:cs typeface="Heiti SC"/>
              </a:rPr>
              <a:t>第一</a:t>
            </a:r>
            <a:r>
              <a:rPr sz="2000" b="1" spc="-10" dirty="0">
                <a:latin typeface="Heiti SC"/>
                <a:cs typeface="Heiti SC"/>
              </a:rPr>
              <a:t>次</a:t>
            </a:r>
            <a:r>
              <a:rPr sz="2000" b="1" dirty="0">
                <a:latin typeface="Heiti SC"/>
                <a:cs typeface="Heiti SC"/>
              </a:rPr>
              <a:t>考试</a:t>
            </a:r>
            <a:r>
              <a:rPr sz="2000" b="1" spc="-10" dirty="0">
                <a:latin typeface="Heiti SC"/>
                <a:cs typeface="Heiti SC"/>
              </a:rPr>
              <a:t>、</a:t>
            </a:r>
            <a:r>
              <a:rPr sz="2000" b="1" dirty="0">
                <a:latin typeface="Heiti SC"/>
                <a:cs typeface="Heiti SC"/>
              </a:rPr>
              <a:t>第一</a:t>
            </a:r>
            <a:r>
              <a:rPr sz="2000" b="1" spc="-10" dirty="0">
                <a:latin typeface="Heiti SC"/>
                <a:cs typeface="Heiti SC"/>
              </a:rPr>
              <a:t>个</a:t>
            </a:r>
            <a:r>
              <a:rPr sz="2000" b="1" dirty="0">
                <a:latin typeface="Heiti SC"/>
                <a:cs typeface="Heiti SC"/>
              </a:rPr>
              <a:t>满分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请在</a:t>
            </a:r>
            <a:r>
              <a:rPr sz="2000" b="1" spc="60" dirty="0">
                <a:latin typeface="Arial"/>
                <a:cs typeface="Arial"/>
              </a:rPr>
              <a:t>Pyth</a:t>
            </a:r>
            <a:r>
              <a:rPr sz="2000" b="1" spc="80" dirty="0">
                <a:latin typeface="Arial"/>
                <a:cs typeface="Arial"/>
              </a:rPr>
              <a:t>o</a:t>
            </a:r>
            <a:r>
              <a:rPr sz="2000" b="1" spc="110" dirty="0">
                <a:latin typeface="Arial"/>
                <a:cs typeface="Arial"/>
              </a:rPr>
              <a:t>n123</a:t>
            </a:r>
            <a:r>
              <a:rPr sz="2000" b="1" dirty="0">
                <a:latin typeface="Heiti SC"/>
                <a:cs typeface="Heiti SC"/>
              </a:rPr>
              <a:t>上留下你</a:t>
            </a:r>
            <a:r>
              <a:rPr sz="2000" b="1" spc="-15" dirty="0">
                <a:latin typeface="Heiti SC"/>
                <a:cs typeface="Heiti SC"/>
              </a:rPr>
              <a:t>自</a:t>
            </a:r>
            <a:r>
              <a:rPr sz="2000" b="1" dirty="0">
                <a:latin typeface="Heiti SC"/>
                <a:cs typeface="Heiti SC"/>
              </a:rPr>
              <a:t>己的</a:t>
            </a:r>
            <a:r>
              <a:rPr sz="2000" b="1" spc="145" dirty="0">
                <a:latin typeface="Arial"/>
                <a:cs typeface="Arial"/>
              </a:rPr>
              <a:t>t</a:t>
            </a:r>
            <a:r>
              <a:rPr sz="2000" b="1" spc="90" dirty="0">
                <a:latin typeface="Arial"/>
                <a:cs typeface="Arial"/>
              </a:rPr>
              <a:t>u</a:t>
            </a:r>
            <a:r>
              <a:rPr sz="2000" b="1" spc="110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45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作品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60142" y="4072771"/>
            <a:ext cx="580771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此生只做一次！创意不</a:t>
            </a:r>
            <a:r>
              <a:rPr sz="2000" b="1" spc="-10" dirty="0">
                <a:latin typeface="Heiti SC"/>
                <a:cs typeface="Heiti SC"/>
              </a:rPr>
              <a:t>限</a:t>
            </a:r>
            <a:r>
              <a:rPr sz="2000" b="1" dirty="0">
                <a:latin typeface="Heiti SC"/>
                <a:cs typeface="Heiti SC"/>
              </a:rPr>
              <a:t>、精</a:t>
            </a:r>
            <a:r>
              <a:rPr sz="2000" b="1" spc="-10" dirty="0">
                <a:latin typeface="Heiti SC"/>
                <a:cs typeface="Heiti SC"/>
              </a:rPr>
              <a:t>彩</a:t>
            </a:r>
            <a:r>
              <a:rPr sz="2000" b="1" dirty="0">
                <a:latin typeface="Heiti SC"/>
                <a:cs typeface="Heiti SC"/>
              </a:rPr>
              <a:t>不限</a:t>
            </a:r>
            <a:r>
              <a:rPr sz="2000" b="1" spc="-5" dirty="0">
                <a:latin typeface="Heiti SC"/>
                <a:cs typeface="Heiti SC"/>
              </a:rPr>
              <a:t>、</a:t>
            </a:r>
            <a:r>
              <a:rPr sz="2000" b="1" dirty="0">
                <a:latin typeface="Heiti SC"/>
                <a:cs typeface="Heiti SC"/>
              </a:rPr>
              <a:t>回忆</a:t>
            </a:r>
            <a:r>
              <a:rPr sz="2000" b="1" spc="-10" dirty="0">
                <a:latin typeface="Heiti SC"/>
                <a:cs typeface="Heiti SC"/>
              </a:rPr>
              <a:t>无</a:t>
            </a:r>
            <a:r>
              <a:rPr sz="2000" b="1" dirty="0">
                <a:latin typeface="Heiti SC"/>
                <a:cs typeface="Heiti SC"/>
              </a:rPr>
              <a:t>限</a:t>
            </a:r>
            <a:r>
              <a:rPr sz="2000" b="1" spc="5" dirty="0">
                <a:latin typeface="Heiti SC"/>
                <a:cs typeface="Heiti SC"/>
              </a:rPr>
              <a:t>！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6379" y="4257507"/>
            <a:ext cx="2170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55" dirty="0">
                <a:solidFill>
                  <a:srgbClr val="00AA03"/>
                </a:solidFill>
                <a:latin typeface="Arial"/>
                <a:cs typeface="Arial"/>
              </a:rPr>
              <a:t>https</a:t>
            </a:r>
            <a:r>
              <a:rPr sz="1600" b="1" spc="155" dirty="0">
                <a:solidFill>
                  <a:srgbClr val="00AA03"/>
                </a:solidFill>
                <a:latin typeface="Arial"/>
                <a:cs typeface="Arial"/>
              </a:rPr>
              <a:t>://p</a:t>
            </a:r>
            <a:r>
              <a:rPr sz="1600" b="1" spc="70" dirty="0">
                <a:solidFill>
                  <a:srgbClr val="00AA03"/>
                </a:solidFill>
                <a:latin typeface="Arial"/>
                <a:cs typeface="Arial"/>
              </a:rPr>
              <a:t>yt</a:t>
            </a:r>
            <a:r>
              <a:rPr sz="1600" b="1" spc="60" dirty="0">
                <a:solidFill>
                  <a:srgbClr val="00AA03"/>
                </a:solidFill>
                <a:latin typeface="Arial"/>
                <a:cs typeface="Arial"/>
              </a:rPr>
              <a:t>ho</a:t>
            </a:r>
            <a:r>
              <a:rPr sz="1600" b="1" spc="50" dirty="0">
                <a:solidFill>
                  <a:srgbClr val="00AA03"/>
                </a:solidFill>
                <a:latin typeface="Arial"/>
                <a:cs typeface="Arial"/>
              </a:rPr>
              <a:t>n</a:t>
            </a:r>
            <a:r>
              <a:rPr sz="1600" b="1" spc="90" dirty="0">
                <a:solidFill>
                  <a:srgbClr val="00AA03"/>
                </a:solidFill>
                <a:latin typeface="Arial"/>
                <a:cs typeface="Arial"/>
              </a:rPr>
              <a:t>12</a:t>
            </a:r>
            <a:r>
              <a:rPr sz="1600" b="1" spc="95" dirty="0">
                <a:solidFill>
                  <a:srgbClr val="00AA03"/>
                </a:solidFill>
                <a:latin typeface="Arial"/>
                <a:cs typeface="Arial"/>
              </a:rPr>
              <a:t>3</a:t>
            </a:r>
            <a:r>
              <a:rPr sz="1600" b="1" spc="15" dirty="0">
                <a:solidFill>
                  <a:srgbClr val="00AA03"/>
                </a:solidFill>
                <a:latin typeface="Arial"/>
                <a:cs typeface="Arial"/>
              </a:rPr>
              <a:t>.</a:t>
            </a:r>
            <a:r>
              <a:rPr sz="1600" b="1" spc="50" dirty="0">
                <a:solidFill>
                  <a:srgbClr val="00AA03"/>
                </a:solidFill>
                <a:latin typeface="Arial"/>
                <a:cs typeface="Arial"/>
              </a:rPr>
              <a:t>io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4000" cy="514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4113</Words>
  <Application>Microsoft Macintosh PowerPoint</Application>
  <PresentationFormat>全屏显示(16:9)</PresentationFormat>
  <Paragraphs>915</Paragraphs>
  <Slides>145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145</vt:i4>
      </vt:variant>
    </vt:vector>
  </HeadingPairs>
  <TitlesOfParts>
    <vt:vector size="154" baseType="lpstr">
      <vt:lpstr>Arial Unicode MS</vt:lpstr>
      <vt:lpstr>FZLTZHB--B51-0</vt:lpstr>
      <vt:lpstr>Heiti SC</vt:lpstr>
      <vt:lpstr>Andale Mono</vt:lpstr>
      <vt:lpstr>Arial</vt:lpstr>
      <vt:lpstr>Calibri</vt:lpstr>
      <vt:lpstr>Menlo</vt:lpstr>
      <vt:lpstr>Times New Roman</vt:lpstr>
      <vt:lpstr>Office Theme</vt:lpstr>
      <vt:lpstr>PowerPoint 演示文稿</vt:lpstr>
      <vt:lpstr>Python语言程序设计</vt:lpstr>
      <vt:lpstr>Python基本语法元素</vt:lpstr>
      <vt:lpstr>elif</vt:lpstr>
      <vt:lpstr>PowerPoint 演示文稿</vt:lpstr>
      <vt:lpstr>本课概要</vt:lpstr>
      <vt:lpstr>第2章 Python基本图形绘制</vt:lpstr>
      <vt:lpstr>第2章 Python基本图形绘制</vt:lpstr>
      <vt:lpstr>练习与作业</vt:lpstr>
      <vt:lpstr>第2章 Python基本图形绘制</vt:lpstr>
      <vt:lpstr>PowerPoint 演示文稿</vt:lpstr>
      <vt:lpstr>PowerPoint 演示文稿</vt:lpstr>
      <vt:lpstr>Python语言程序设计</vt:lpstr>
      <vt:lpstr>单元开篇</vt:lpstr>
      <vt:lpstr>深入理解Python语言</vt:lpstr>
      <vt:lpstr>计算机技术的演进</vt:lpstr>
      <vt:lpstr>计算机技术的演进过程</vt:lpstr>
      <vt:lpstr>计算机技术的演进过程</vt:lpstr>
      <vt:lpstr>编程语言的多样初心</vt:lpstr>
      <vt:lpstr>编程语言有哪些？</vt:lpstr>
      <vt:lpstr>不同编程语言的初心和适用对象</vt:lpstr>
      <vt:lpstr>2018年以后的计算环境…</vt:lpstr>
      <vt:lpstr>Python语言的特点</vt:lpstr>
      <vt:lpstr>- Python语言是通用语言</vt:lpstr>
      <vt:lpstr>Python特点与优势</vt:lpstr>
      <vt:lpstr>PowerPoint 演示文稿</vt:lpstr>
      <vt:lpstr>PowerPoint 演示文稿</vt:lpstr>
      <vt:lpstr>如何看待Python语言？</vt:lpstr>
      <vt:lpstr>如何看待Python语言？</vt:lpstr>
      <vt:lpstr>如何看待Python语言？</vt:lpstr>
      <vt:lpstr>PowerPoint 演示文稿</vt:lpstr>
      <vt:lpstr>编程语言的种类</vt:lpstr>
      <vt:lpstr>编程语言的种类</vt:lpstr>
      <vt:lpstr>编程语言的种类</vt:lpstr>
      <vt:lpstr>编程语言种类的发展</vt:lpstr>
      <vt:lpstr>编程语言的种类</vt:lpstr>
      <vt:lpstr>Python: 唯一的"超级语言"！</vt:lpstr>
      <vt:lpstr>Python前进的步伐不可阻挡</vt:lpstr>
      <vt:lpstr>单元小结</vt:lpstr>
      <vt:lpstr>深入理解Python语言</vt:lpstr>
      <vt:lpstr>PowerPoint 演示文稿</vt:lpstr>
      <vt:lpstr>PowerPoint 演示文稿</vt:lpstr>
      <vt:lpstr>Python语言程序设计</vt:lpstr>
      <vt:lpstr>PowerPoint 演示文稿</vt:lpstr>
      <vt:lpstr>Python蟒蛇绘制</vt:lpstr>
      <vt:lpstr>Python蟒蛇绘制</vt:lpstr>
      <vt:lpstr>Python蟒蛇绘制</vt:lpstr>
      <vt:lpstr>Python蟒蛇绘制</vt:lpstr>
      <vt:lpstr>PowerPoint 演示文稿</vt:lpstr>
      <vt:lpstr>PowerPoint 演示文稿</vt:lpstr>
      <vt:lpstr>PowerPoint 演示文稿</vt:lpstr>
      <vt:lpstr>运行效果</vt:lpstr>
      <vt:lpstr>程序关键</vt:lpstr>
      <vt:lpstr>PowerPoint 演示文稿</vt:lpstr>
      <vt:lpstr>PowerPoint 演示文稿</vt:lpstr>
      <vt:lpstr>#PythonDraw.py</vt:lpstr>
      <vt:lpstr>举一反三</vt:lpstr>
      <vt:lpstr>举一反三</vt:lpstr>
      <vt:lpstr>举一反三</vt:lpstr>
      <vt:lpstr>PowerPoint 演示文稿</vt:lpstr>
      <vt:lpstr>小惊喜：这些图像都是Python海龟的作品</vt:lpstr>
      <vt:lpstr>PowerPoint 演示文稿</vt:lpstr>
      <vt:lpstr>PowerPoint 演示文稿</vt:lpstr>
      <vt:lpstr>Python语言程序设计</vt:lpstr>
      <vt:lpstr>单元开篇</vt:lpstr>
      <vt:lpstr>模块1: turtle库的使用</vt:lpstr>
      <vt:lpstr>turtle库基本介绍</vt:lpstr>
      <vt:lpstr>turtle库概述</vt:lpstr>
      <vt:lpstr>Python计算生态 = 标准库 + 第三方库</vt:lpstr>
      <vt:lpstr>turtle的原（wan）理（fa）</vt:lpstr>
      <vt:lpstr>turtle的魅力</vt:lpstr>
      <vt:lpstr>turtle绘图窗体布局</vt:lpstr>
      <vt:lpstr>turtle的绘图窗体</vt:lpstr>
      <vt:lpstr>turtle的绘图窗体</vt:lpstr>
      <vt:lpstr>turtle的绘图窗体</vt:lpstr>
      <vt:lpstr>turtle的绘图窗体</vt:lpstr>
      <vt:lpstr>turtle空间坐标体系</vt:lpstr>
      <vt:lpstr>turtle空间坐标体系</vt:lpstr>
      <vt:lpstr>turtle空间坐标体系</vt:lpstr>
      <vt:lpstr>turtle空间坐标体系</vt:lpstr>
      <vt:lpstr>turtle空间坐标体系</vt:lpstr>
      <vt:lpstr>turtle空间坐标体系</vt:lpstr>
      <vt:lpstr>turtle角度坐标体系</vt:lpstr>
      <vt:lpstr>turtle角度坐标体系</vt:lpstr>
      <vt:lpstr>turtle角度坐标体系</vt:lpstr>
      <vt:lpstr>turtle角度坐标体系</vt:lpstr>
      <vt:lpstr>Turtle角度坐标体系</vt:lpstr>
      <vt:lpstr>Turtle角度坐标体系</vt:lpstr>
      <vt:lpstr>RGB色彩体系</vt:lpstr>
      <vt:lpstr>RGB色彩模式</vt:lpstr>
      <vt:lpstr>常用RGB色彩</vt:lpstr>
      <vt:lpstr>常用RGB色彩</vt:lpstr>
      <vt:lpstr>turtle的RGB色彩模式</vt:lpstr>
      <vt:lpstr>单元小结</vt:lpstr>
      <vt:lpstr>模块1: turtle库的使用</vt:lpstr>
      <vt:lpstr>PowerPoint 演示文稿</vt:lpstr>
      <vt:lpstr>Turtle绘图作品</vt:lpstr>
      <vt:lpstr>PowerPoint 演示文稿</vt:lpstr>
      <vt:lpstr>PowerPoint 演示文稿</vt:lpstr>
      <vt:lpstr>Python语言程序设计</vt:lpstr>
      <vt:lpstr>单元开篇</vt:lpstr>
      <vt:lpstr>turtle程序语法元素分析</vt:lpstr>
      <vt:lpstr>库引用与import</vt:lpstr>
      <vt:lpstr>PowerPoint 演示文稿</vt:lpstr>
      <vt:lpstr>扩充Python程序功能的方式</vt:lpstr>
      <vt:lpstr>引入turtle库</vt:lpstr>
      <vt:lpstr>import更多用法</vt:lpstr>
      <vt:lpstr>PowerPoint 演示文稿</vt:lpstr>
      <vt:lpstr>import更多用法</vt:lpstr>
      <vt:lpstr>import更多用法</vt:lpstr>
      <vt:lpstr>PowerPoint 演示文稿</vt:lpstr>
      <vt:lpstr>turtle画笔控制函数</vt:lpstr>
      <vt:lpstr>PowerPoint 演示文稿</vt:lpstr>
      <vt:lpstr>画笔控制函数</vt:lpstr>
      <vt:lpstr>画笔控制函数</vt:lpstr>
      <vt:lpstr>画笔控制函数</vt:lpstr>
      <vt:lpstr>PowerPoint 演示文稿</vt:lpstr>
      <vt:lpstr>turtle运动控制函数</vt:lpstr>
      <vt:lpstr>PowerPoint 演示文稿</vt:lpstr>
      <vt:lpstr>运动控制函数</vt:lpstr>
      <vt:lpstr>运动控制函数</vt:lpstr>
      <vt:lpstr>运动控制函数</vt:lpstr>
      <vt:lpstr>PowerPoint 演示文稿</vt:lpstr>
      <vt:lpstr>运动控制函数</vt:lpstr>
      <vt:lpstr>turtle方向控制函数</vt:lpstr>
      <vt:lpstr>PowerPoint 演示文稿</vt:lpstr>
      <vt:lpstr>方向控制函数</vt:lpstr>
      <vt:lpstr>方向控制函数</vt:lpstr>
      <vt:lpstr>方向控制函数</vt:lpstr>
      <vt:lpstr>PowerPoint 演示文稿</vt:lpstr>
      <vt:lpstr>循环语句与range()函数</vt:lpstr>
      <vt:lpstr>PowerPoint 演示文稿</vt:lpstr>
      <vt:lpstr>循环语句</vt:lpstr>
      <vt:lpstr>循环语句</vt:lpstr>
      <vt:lpstr>range()函数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单元小结</vt:lpstr>
      <vt:lpstr>turtle程序语法元素分析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Tian Song</dc:creator>
  <cp:lastModifiedBy>谢 少军</cp:lastModifiedBy>
  <cp:revision>7</cp:revision>
  <dcterms:created xsi:type="dcterms:W3CDTF">2020-08-11T20:36:15Z</dcterms:created>
  <dcterms:modified xsi:type="dcterms:W3CDTF">2020-09-23T06:14:20Z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Creator">
    <vt:lpwstr>Acrobat Pro 15.7.20033</vt:lpwstr>
  </property>
  <property fmtid="{D5CDD505-2E9C-101B-9397-08002B2CF9AE}" pid="4" name="LastSaved">
    <vt:filetime>2020-08-11T00:00:00Z</vt:filetime>
  </property>
</Properties>
</file>